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5"/>
  </p:notesMasterIdLst>
  <p:sldIdLst>
    <p:sldId id="274" r:id="rId2"/>
    <p:sldId id="257" r:id="rId3"/>
    <p:sldId id="265" r:id="rId4"/>
    <p:sldId id="264" r:id="rId5"/>
    <p:sldId id="258" r:id="rId6"/>
    <p:sldId id="266" r:id="rId7"/>
    <p:sldId id="267" r:id="rId8"/>
    <p:sldId id="268" r:id="rId9"/>
    <p:sldId id="269" r:id="rId10"/>
    <p:sldId id="271" r:id="rId11"/>
    <p:sldId id="273" r:id="rId12"/>
    <p:sldId id="272" r:id="rId13"/>
    <p:sldId id="262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810" y="-36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8305EA7-D4C2-4D04-BED1-4ECFB85B90BC}" type="datetimeFigureOut">
              <a:rPr lang="en-US"/>
              <a:pPr>
                <a:defRPr/>
              </a:pPr>
              <a:t>12/22/2022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7290E4C-750F-47B9-9331-9B9FACB402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3820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255079A-F78C-49A5-BE2C-C073C458DED6}" type="slidenum">
              <a:rPr lang="en-US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19621-F2FA-420A-BF5D-A62FD8B868A2}" type="datetimeFigureOut">
              <a:rPr lang="en-US"/>
              <a:pPr>
                <a:defRPr/>
              </a:pPr>
              <a:t>12/22/2022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ECE52-6326-4433-940D-E360E0F71D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30644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25295-DA97-4D22-8882-1D0E318F7629}" type="datetimeFigureOut">
              <a:rPr lang="en-US"/>
              <a:pPr>
                <a:defRPr/>
              </a:pPr>
              <a:t>12/22/2022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16660-6645-4305-B534-FA6C8C5FD2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99890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3D64A-E45E-4843-A14F-2273F15842FA}" type="datetimeFigureOut">
              <a:rPr lang="en-US"/>
              <a:pPr>
                <a:defRPr/>
              </a:pPr>
              <a:t>12/22/2022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A12E9-0FDD-4D0C-B28C-D16DDDC68E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18523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BF9C5-925A-4DED-9D7D-99F42436C440}" type="datetimeFigureOut">
              <a:rPr lang="en-US"/>
              <a:pPr>
                <a:defRPr/>
              </a:pPr>
              <a:t>12/22/2022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6A449-2910-4309-B49D-107246D885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98435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FB174-6033-48B6-9A9D-0D1848B617E6}" type="datetimeFigureOut">
              <a:rPr lang="en-US"/>
              <a:pPr>
                <a:defRPr/>
              </a:pPr>
              <a:t>12/22/2022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E1BC2-0932-460F-A5C4-350C9773D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96867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61776-3ADA-41AD-BA4D-875E1BEA9EFD}" type="datetimeFigureOut">
              <a:rPr lang="en-US"/>
              <a:pPr>
                <a:defRPr/>
              </a:pPr>
              <a:t>12/22/2022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CA391-9B50-4B21-9713-816328884A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4834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824A2-FE16-4575-9AEF-68DB7CB31FE8}" type="datetimeFigureOut">
              <a:rPr lang="en-US"/>
              <a:pPr>
                <a:defRPr/>
              </a:pPr>
              <a:t>12/22/2022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A75F9-CF1E-43BD-8939-961B793E85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03112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5AD4F-41D0-4B0E-9216-C32859A0F3E0}" type="datetimeFigureOut">
              <a:rPr lang="en-US"/>
              <a:pPr>
                <a:defRPr/>
              </a:pPr>
              <a:t>12/22/2022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92A73-4839-4B99-8F39-A70EBA5DA3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9222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0D26-E73D-4019-9FAD-19BEB6B8E46F}" type="datetimeFigureOut">
              <a:rPr lang="en-US"/>
              <a:pPr>
                <a:defRPr/>
              </a:pPr>
              <a:t>12/22/2022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F59D8-BD5C-443E-9DF1-AD117D9274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20585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18F2B-3451-4BA6-AC10-7F29E30E62FB}" type="datetimeFigureOut">
              <a:rPr lang="en-US"/>
              <a:pPr>
                <a:defRPr/>
              </a:pPr>
              <a:t>12/22/2022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5EA69-16A3-49CC-BF3E-9BB5FDF54C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39290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D2E72-4F04-45CC-9158-B6F9E24C8A66}" type="datetimeFigureOut">
              <a:rPr lang="en-US"/>
              <a:pPr>
                <a:defRPr/>
              </a:pPr>
              <a:t>12/22/2022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F7E5B3-D0F1-473E-9596-1D2E218B07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1849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1262649-E2C2-4AC0-AF35-FF0DE446FB43}" type="datetimeFigureOut">
              <a:rPr lang="en-US"/>
              <a:pPr>
                <a:defRPr/>
              </a:pPr>
              <a:t>12/22/2022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ABAEF80-06CE-4B1F-AD5F-E77B8BEAFA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23" r:id="rId2"/>
    <p:sldLayoutId id="2147483732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33" r:id="rId9"/>
    <p:sldLayoutId id="2147483729" r:id="rId10"/>
    <p:sldLayoutId id="214748373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1357298"/>
            <a:ext cx="8301038" cy="1571628"/>
          </a:xfrm>
          <a:solidFill>
            <a:schemeClr val="tx2">
              <a:lumMod val="60000"/>
              <a:lumOff val="40000"/>
            </a:schemeClr>
          </a:solidFill>
          <a:ln>
            <a:solidFill>
              <a:srgbClr val="7030A0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/>
          <a:lstStyle/>
          <a:p>
            <a:pPr lvl="1"/>
            <a:r>
              <a:rPr lang="en-US" sz="4400" b="1" dirty="0" smtClean="0">
                <a:solidFill>
                  <a:schemeClr val="tx1"/>
                </a:solidFill>
              </a:rPr>
              <a:t/>
            </a:r>
            <a:br>
              <a:rPr lang="en-US" sz="4400" b="1" dirty="0" smtClean="0">
                <a:solidFill>
                  <a:schemeClr val="tx1"/>
                </a:solidFill>
              </a:rPr>
            </a:br>
            <a:r>
              <a:rPr lang="en-US" sz="4400" b="1" dirty="0" smtClean="0">
                <a:solidFill>
                  <a:schemeClr val="tx1"/>
                </a:solidFill>
              </a:rPr>
              <a:t/>
            </a:r>
            <a:br>
              <a:rPr lang="en-US" sz="4400" b="1" dirty="0" smtClean="0">
                <a:solidFill>
                  <a:schemeClr val="tx1"/>
                </a:solidFill>
              </a:rPr>
            </a:br>
            <a:r>
              <a:rPr lang="en-US" sz="4400" b="1" dirty="0" smtClean="0">
                <a:solidFill>
                  <a:schemeClr val="tx1"/>
                </a:solidFill>
              </a:rPr>
              <a:t/>
            </a:r>
            <a:br>
              <a:rPr lang="en-US" sz="4400" b="1" dirty="0" smtClean="0">
                <a:solidFill>
                  <a:schemeClr val="tx1"/>
                </a:solidFill>
              </a:rPr>
            </a:br>
            <a:r>
              <a:rPr lang="en-US" sz="4400" b="1" dirty="0" smtClean="0">
                <a:solidFill>
                  <a:schemeClr val="tx1"/>
                </a:solidFill>
              </a:rPr>
              <a:t/>
            </a:r>
            <a:br>
              <a:rPr lang="en-US" sz="4400" b="1" dirty="0" smtClean="0">
                <a:solidFill>
                  <a:schemeClr val="tx1"/>
                </a:solidFill>
              </a:rPr>
            </a:br>
            <a:r>
              <a:rPr lang="en-US" sz="4400" b="1" dirty="0" smtClean="0">
                <a:solidFill>
                  <a:schemeClr val="tx1"/>
                </a:solidFill>
              </a:rPr>
              <a:t>  OBESITY AND IT’S MANAGEMENT</a:t>
            </a:r>
            <a:r>
              <a:rPr lang="en-US" sz="4400" b="1" dirty="0" smtClean="0">
                <a:solidFill>
                  <a:schemeClr val="tx1"/>
                </a:solidFill>
              </a:rPr>
              <a:t/>
            </a:r>
            <a:br>
              <a:rPr lang="en-US" sz="4400" b="1" dirty="0" smtClean="0">
                <a:solidFill>
                  <a:schemeClr val="tx1"/>
                </a:solidFill>
              </a:rPr>
            </a:br>
            <a:endParaRPr lang="en-US" sz="4400" b="1" dirty="0">
              <a:solidFill>
                <a:schemeClr val="tx1"/>
              </a:solidFill>
            </a:endParaRPr>
          </a:p>
        </p:txBody>
      </p:sp>
      <p:pic>
        <p:nvPicPr>
          <p:cNvPr id="4" name="Content Placeholder 3" descr="images (5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86314" y="3286124"/>
            <a:ext cx="4181249" cy="2782431"/>
          </a:xfrm>
        </p:spPr>
      </p:pic>
      <p:pic>
        <p:nvPicPr>
          <p:cNvPr id="5" name="Picture 4" descr="images (6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071942"/>
            <a:ext cx="4497730" cy="229267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>
              <a:lnSpc>
                <a:spcPct val="150000"/>
              </a:lnSpc>
            </a:pPr>
            <a:r>
              <a:rPr lang="en-US" sz="5400" dirty="0" smtClean="0"/>
              <a:t>4.	Surgery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 smtClean="0"/>
          </a:p>
          <a:p>
            <a:r>
              <a:rPr lang="en-US" dirty="0" smtClean="0"/>
              <a:t>Obesity surgery is used to modify the stomach or intestines to decrease the amount of food eaten.</a:t>
            </a:r>
          </a:p>
          <a:p>
            <a:pPr>
              <a:buFontTx/>
              <a:buNone/>
            </a:pPr>
            <a:endParaRPr lang="en-US" dirty="0" smtClean="0"/>
          </a:p>
          <a:p>
            <a:r>
              <a:rPr lang="en-US" dirty="0" smtClean="0"/>
              <a:t> Mainly used for people</a:t>
            </a:r>
          </a:p>
          <a:p>
            <a:pPr lvl="1"/>
            <a:r>
              <a:rPr lang="en-US" sz="2600" dirty="0" smtClean="0"/>
              <a:t>Who have a BMI</a:t>
            </a:r>
            <a:r>
              <a:rPr lang="en-US" sz="2600" dirty="0" smtClean="0">
                <a:cs typeface="Arial" pitchFamily="34" charset="0"/>
              </a:rPr>
              <a:t>&gt;39.9</a:t>
            </a:r>
          </a:p>
          <a:p>
            <a:pPr lvl="1"/>
            <a:r>
              <a:rPr lang="en-US" sz="2600" dirty="0" smtClean="0">
                <a:cs typeface="Arial" pitchFamily="34" charset="0"/>
              </a:rPr>
              <a:t>Who have a serious medical condition</a:t>
            </a:r>
            <a:endParaRPr lang="en-US" sz="2600" dirty="0" smtClean="0"/>
          </a:p>
          <a:p>
            <a:endParaRPr lang="en-US" b="1" dirty="0"/>
          </a:p>
        </p:txBody>
      </p:sp>
      <p:pic>
        <p:nvPicPr>
          <p:cNvPr id="4" name="Picture 3" descr="C:\Program Files\Common Files\Microsoft Shared\Clipart\cagcat50\pe01023_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00145" y="533401"/>
            <a:ext cx="1843855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C:\Program Files\Common Files\Microsoft Shared\Clipart\cagcat50\hm00163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14774" y="1066800"/>
            <a:ext cx="2819400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34174" y="3725476"/>
            <a:ext cx="2409825" cy="3115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4276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Obesity:- </a:t>
            </a:r>
            <a:r>
              <a:rPr lang="en-US" sz="2800" dirty="0" smtClean="0"/>
              <a:t>excess </a:t>
            </a:r>
            <a:r>
              <a:rPr lang="en-US" sz="2800" dirty="0"/>
              <a:t>accumulation of fatty </a:t>
            </a:r>
            <a:r>
              <a:rPr lang="en-US" sz="2800" dirty="0" smtClean="0"/>
              <a:t>tissue.</a:t>
            </a:r>
          </a:p>
          <a:p>
            <a:r>
              <a:rPr lang="en-US" sz="2800" dirty="0" smtClean="0"/>
              <a:t>Caused by unhealthy diet , low exercise etc.</a:t>
            </a:r>
            <a:endParaRPr lang="en-US" sz="2800" dirty="0"/>
          </a:p>
          <a:p>
            <a:r>
              <a:rPr lang="en-US" dirty="0" smtClean="0"/>
              <a:t>Measure by Body Mass Index. (BMI &gt;=30)</a:t>
            </a:r>
          </a:p>
          <a:p>
            <a:r>
              <a:rPr lang="en-US" dirty="0" smtClean="0"/>
              <a:t>Can be cured in four different ways:</a:t>
            </a:r>
          </a:p>
          <a:p>
            <a:pPr marL="1155700" lvl="2" indent="-514350">
              <a:buFont typeface="+mj-lt"/>
              <a:buAutoNum type="arabicPeriod"/>
            </a:pPr>
            <a:r>
              <a:rPr lang="en-US" dirty="0"/>
              <a:t>Behavior Modifications</a:t>
            </a:r>
          </a:p>
          <a:p>
            <a:pPr marL="1155700" lvl="2" indent="-514350">
              <a:buFont typeface="+mj-lt"/>
              <a:buAutoNum type="arabicPeriod"/>
            </a:pPr>
            <a:r>
              <a:rPr lang="en-US" dirty="0"/>
              <a:t>Dietary Therapy</a:t>
            </a:r>
          </a:p>
          <a:p>
            <a:pPr marL="1155700" lvl="2" indent="-514350">
              <a:buFont typeface="+mj-lt"/>
              <a:buAutoNum type="arabicPeriod"/>
            </a:pPr>
            <a:r>
              <a:rPr lang="en-US" dirty="0"/>
              <a:t>Drugs</a:t>
            </a:r>
          </a:p>
          <a:p>
            <a:pPr marL="1155700" lvl="2" indent="-514350">
              <a:buFont typeface="+mj-lt"/>
              <a:buAutoNum type="arabicPeriod"/>
            </a:pPr>
            <a:r>
              <a:rPr lang="en-US" dirty="0"/>
              <a:t>Surgery</a:t>
            </a:r>
          </a:p>
          <a:p>
            <a:pPr marL="3937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9712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What is Obesity?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How can you determine if one is suffering from Obesity?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What is the full form of BMI?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Is Obesity curable?(Yes/ No)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If yes, What are the ways to cure it?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1253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2895600"/>
            <a:ext cx="8229600" cy="1143000"/>
          </a:xfrm>
        </p:spPr>
        <p:txBody>
          <a:bodyPr/>
          <a:lstStyle/>
          <a:p>
            <a:pPr algn="ctr"/>
            <a:r>
              <a:rPr lang="en-US" sz="6000" dirty="0" smtClean="0"/>
              <a:t>Thank You.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438400" y="4114800"/>
            <a:ext cx="434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smtClean="0"/>
              <a:t>Stay Fit, Stay Happy</a:t>
            </a:r>
          </a:p>
          <a:p>
            <a:pPr algn="ctr"/>
            <a:r>
              <a:rPr lang="en-US" sz="2800" b="1" i="1" dirty="0" smtClean="0"/>
              <a:t>Eat Wisely</a:t>
            </a:r>
            <a:endParaRPr lang="en-US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001000" cy="666750"/>
          </a:xfrm>
        </p:spPr>
        <p:txBody>
          <a:bodyPr/>
          <a:lstStyle/>
          <a:p>
            <a:pPr algn="ctr"/>
            <a:r>
              <a:rPr lang="en-US" sz="3200" b="1" dirty="0" smtClean="0"/>
              <a:t>What is Obesity?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pPr marL="0" indent="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800" dirty="0" smtClean="0"/>
              <a:t>Obesity is accumulation  of excessive body fat that </a:t>
            </a:r>
            <a:r>
              <a:rPr lang="en-US" sz="2800" dirty="0"/>
              <a:t>may impair </a:t>
            </a:r>
            <a:r>
              <a:rPr lang="en-US" sz="2800" dirty="0" smtClean="0"/>
              <a:t>health.</a:t>
            </a:r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sz="28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What factors influence Obesity?</a:t>
            </a:r>
          </a:p>
          <a:p>
            <a:pPr marL="0" indent="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sz="28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fontAlgn="auto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800" dirty="0" smtClean="0"/>
              <a:t>Lack </a:t>
            </a:r>
            <a:r>
              <a:rPr lang="en-US" sz="2800" dirty="0"/>
              <a:t>of Physical  activity </a:t>
            </a:r>
          </a:p>
          <a:p>
            <a:pPr fontAlgn="auto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800" dirty="0" smtClean="0"/>
              <a:t>Unhealthy Food Choice</a:t>
            </a:r>
          </a:p>
          <a:p>
            <a:pPr fontAlgn="auto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800" dirty="0" smtClean="0"/>
              <a:t>Genetics</a:t>
            </a:r>
          </a:p>
          <a:p>
            <a:pPr fontAlgn="auto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800" dirty="0"/>
              <a:t>Socioeconomic </a:t>
            </a:r>
            <a:r>
              <a:rPr lang="en-US" sz="2800" dirty="0" smtClean="0"/>
              <a:t>Status </a:t>
            </a:r>
            <a:endParaRPr lang="en-US" sz="2800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78917" y="3962400"/>
            <a:ext cx="3436144" cy="2538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8573" y="457200"/>
            <a:ext cx="82296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6600" u="sng" dirty="0" smtClean="0"/>
              <a:t>Do you know?</a:t>
            </a:r>
            <a:endParaRPr sz="6600" u="sng" dirty="0"/>
          </a:p>
        </p:txBody>
      </p:sp>
      <p:sp>
        <p:nvSpPr>
          <p:cNvPr id="6147" name="Tex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b="1" dirty="0" smtClean="0"/>
              <a:t>Obesity in India</a:t>
            </a:r>
            <a:r>
              <a:rPr lang="en-US" dirty="0" smtClean="0"/>
              <a:t> has reached 5% of the country's total population (</a:t>
            </a:r>
            <a:r>
              <a:rPr lang="en-US" dirty="0" err="1" smtClean="0"/>
              <a:t>ie</a:t>
            </a:r>
            <a:r>
              <a:rPr lang="en-US" dirty="0" smtClean="0"/>
              <a:t> 6.6 </a:t>
            </a:r>
            <a:r>
              <a:rPr lang="en-US" dirty="0" err="1" smtClean="0"/>
              <a:t>Crores</a:t>
            </a:r>
            <a:r>
              <a:rPr lang="en-US" dirty="0" smtClean="0"/>
              <a:t> of people)</a:t>
            </a:r>
          </a:p>
          <a:p>
            <a:endParaRPr lang="en-US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4283" y="3065760"/>
            <a:ext cx="8572560" cy="3634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34477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143000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How is it Measured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58204" cy="4637101"/>
          </a:xfrm>
        </p:spPr>
        <p:txBody>
          <a:bodyPr/>
          <a:lstStyle/>
          <a:p>
            <a:r>
              <a:rPr lang="en-US" dirty="0" smtClean="0"/>
              <a:t>BMI greater than or equal to 30 is obesity</a:t>
            </a:r>
            <a:br>
              <a:rPr lang="en-US" dirty="0" smtClean="0"/>
            </a:br>
            <a:r>
              <a:rPr lang="en-US" sz="1600" i="1" dirty="0" smtClean="0"/>
              <a:t>(</a:t>
            </a:r>
            <a:r>
              <a:rPr lang="en-US" sz="2000" i="1" dirty="0" smtClean="0"/>
              <a:t>Body Mass Index (BMI) is a person's weight in kilograms divided by the square of height in meters.)</a:t>
            </a:r>
            <a:r>
              <a:rPr lang="en-US" sz="2000" i="1" dirty="0" err="1" smtClean="0"/>
              <a:t>huhutyyjtrtjttg</a:t>
            </a:r>
            <a:r>
              <a:rPr lang="en-US" sz="2000" i="1" dirty="0" smtClean="0"/>
              <a:t/>
            </a:r>
            <a:br>
              <a:rPr lang="en-US" sz="2000" i="1" dirty="0" smtClean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00100" y="2571744"/>
            <a:ext cx="7219977" cy="3707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9374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r>
              <a:rPr lang="en-US" dirty="0" smtClean="0"/>
              <a:t>Obesity may cause: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533400" y="2133600"/>
            <a:ext cx="8229600" cy="4389438"/>
          </a:xfrm>
        </p:spPr>
        <p:txBody>
          <a:bodyPr/>
          <a:lstStyle/>
          <a:p>
            <a:r>
              <a:rPr lang="en-US" sz="2800" i="1" dirty="0" smtClean="0"/>
              <a:t>Heart diseases</a:t>
            </a:r>
          </a:p>
          <a:p>
            <a:r>
              <a:rPr lang="en-US" sz="2800" i="1" dirty="0" smtClean="0"/>
              <a:t>Type 2 diabetes</a:t>
            </a:r>
          </a:p>
          <a:p>
            <a:r>
              <a:rPr lang="en-US" sz="2800" i="1" dirty="0" smtClean="0"/>
              <a:t>Certain types of cancers</a:t>
            </a:r>
          </a:p>
          <a:p>
            <a:r>
              <a:rPr lang="en-US" sz="2800" i="1" dirty="0" smtClean="0"/>
              <a:t>Sleep disorder</a:t>
            </a:r>
          </a:p>
          <a:p>
            <a:r>
              <a:rPr lang="en-US" sz="2800" i="1" dirty="0" smtClean="0"/>
              <a:t>Depression</a:t>
            </a:r>
            <a:r>
              <a:rPr lang="en-US" sz="2800" dirty="0" smtClean="0"/>
              <a:t>.</a:t>
            </a:r>
          </a:p>
          <a:p>
            <a:r>
              <a:rPr lang="en-US" sz="2800" i="1" dirty="0" smtClean="0"/>
              <a:t>Joint &amp; Back Pains</a:t>
            </a:r>
          </a:p>
          <a:p>
            <a:r>
              <a:rPr lang="en-US" sz="2800" i="1" dirty="0" smtClean="0"/>
              <a:t>High Blood Pressure and many more..</a:t>
            </a:r>
          </a:p>
          <a:p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43438" y="1857364"/>
            <a:ext cx="4348372" cy="34528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it be Managed?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114800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/>
              <a:t>Behavior Modifications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/>
              <a:t>Dietary Therapy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/>
              <a:t>Drugs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/>
              <a:t>Surgery</a:t>
            </a:r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148838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1.	Behavior Modifications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Modify </a:t>
            </a:r>
            <a:r>
              <a:rPr lang="en-US" sz="2800" dirty="0" smtClean="0"/>
              <a:t>Exercise Behaviors</a:t>
            </a:r>
          </a:p>
          <a:p>
            <a:pPr lvl="1"/>
            <a:r>
              <a:rPr lang="en-US" sz="2000" dirty="0" smtClean="0"/>
              <a:t>Incorporate  Aerobic conditioning, Yoga, Flexibility exercises, strength/resistance trainings   in regular exercise</a:t>
            </a:r>
          </a:p>
          <a:p>
            <a:pPr lvl="1"/>
            <a:r>
              <a:rPr lang="en-US" sz="2000" dirty="0" smtClean="0"/>
              <a:t>Take stairs instead of elevators/Lift.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r>
              <a:rPr lang="en-US" sz="2800" dirty="0" smtClean="0"/>
              <a:t>Modify Eating Behaviors</a:t>
            </a:r>
          </a:p>
          <a:p>
            <a:pPr lvl="1"/>
            <a:r>
              <a:rPr lang="en-US" sz="2000" dirty="0" smtClean="0"/>
              <a:t>Reduce your plate size</a:t>
            </a:r>
          </a:p>
          <a:p>
            <a:pPr lvl="1"/>
            <a:r>
              <a:rPr lang="en-US" sz="2000" dirty="0" smtClean="0"/>
              <a:t>Reduce fried foods</a:t>
            </a:r>
          </a:p>
          <a:p>
            <a:pPr lvl="1"/>
            <a:r>
              <a:rPr lang="en-US" sz="2000" dirty="0" smtClean="0"/>
              <a:t>Remember all calories count!!!!</a:t>
            </a:r>
          </a:p>
          <a:p>
            <a:pPr marL="393700" lvl="1" indent="0">
              <a:buNone/>
            </a:pPr>
            <a:endParaRPr lang="en-US" b="1" dirty="0" smtClean="0"/>
          </a:p>
          <a:p>
            <a:pPr lvl="1"/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57752" y="3429000"/>
            <a:ext cx="4000528" cy="2995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1163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pPr marL="514350" indent="-514350">
              <a:lnSpc>
                <a:spcPct val="150000"/>
              </a:lnSpc>
            </a:pPr>
            <a:r>
              <a:rPr lang="en-US" sz="5400" dirty="0" smtClean="0"/>
              <a:t>2.	Dietary Therapy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89437"/>
          </a:xfrm>
        </p:spPr>
        <p:txBody>
          <a:bodyPr/>
          <a:lstStyle/>
          <a:p>
            <a:r>
              <a:rPr lang="en-US" sz="2800" dirty="0" smtClean="0"/>
              <a:t>Seek counseling from a registered dietician.</a:t>
            </a:r>
          </a:p>
          <a:p>
            <a:r>
              <a:rPr lang="en-US" sz="2800" dirty="0" smtClean="0"/>
              <a:t>Assess foods by calories, fat, carbohydrates and protein.</a:t>
            </a:r>
          </a:p>
          <a:p>
            <a:r>
              <a:rPr lang="en-US" dirty="0" smtClean="0"/>
              <a:t>Eat Vegetables , Fruits &amp; Whole Grains</a:t>
            </a:r>
          </a:p>
          <a:p>
            <a:r>
              <a:rPr lang="en-US" dirty="0" smtClean="0"/>
              <a:t>Drink lots of Water</a:t>
            </a:r>
          </a:p>
          <a:p>
            <a:endParaRPr lang="en-US" dirty="0"/>
          </a:p>
        </p:txBody>
      </p:sp>
      <p:pic>
        <p:nvPicPr>
          <p:cNvPr id="5" name="Picture 4" descr="C:\Program Files\MSWorks\Clipart\NA00373_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0" y="4572000"/>
            <a:ext cx="4024314" cy="2000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43570" y="3352800"/>
            <a:ext cx="3339049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5572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pPr marL="514350" indent="-514350">
              <a:lnSpc>
                <a:spcPct val="150000"/>
              </a:lnSpc>
            </a:pPr>
            <a:r>
              <a:rPr lang="en-US" sz="5400" dirty="0" smtClean="0"/>
              <a:t>3.	Drugs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Medications to decrease fat absorption </a:t>
            </a:r>
          </a:p>
          <a:p>
            <a:r>
              <a:rPr lang="en-US" dirty="0" smtClean="0"/>
              <a:t>Also used to suppress appetite.</a:t>
            </a:r>
          </a:p>
          <a:p>
            <a:r>
              <a:rPr lang="en-US" dirty="0" smtClean="0"/>
              <a:t>Consult a physician for proper drug and dose.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14414" y="3571876"/>
            <a:ext cx="6786610" cy="3121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4037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749</TotalTime>
  <Words>318</Words>
  <Application>Microsoft Office PowerPoint</Application>
  <PresentationFormat>On-screen Show (4:3)</PresentationFormat>
  <Paragraphs>72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      OBESITY AND IT’S MANAGEMENT </vt:lpstr>
      <vt:lpstr>What is Obesity?</vt:lpstr>
      <vt:lpstr>Do you know?</vt:lpstr>
      <vt:lpstr>How is it Measured?</vt:lpstr>
      <vt:lpstr>Obesity may cause:</vt:lpstr>
      <vt:lpstr>How can it be Managed?</vt:lpstr>
      <vt:lpstr>1. Behavior Modifications</vt:lpstr>
      <vt:lpstr>2. Dietary Therapy</vt:lpstr>
      <vt:lpstr>3. Drugs</vt:lpstr>
      <vt:lpstr>4. Surgery</vt:lpstr>
      <vt:lpstr>Summary</vt:lpstr>
      <vt:lpstr>Evaluation</vt:lpstr>
      <vt:lpstr>Thank You.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Seminar  on Health Education</dc:title>
  <dc:creator>Windows User</dc:creator>
  <cp:lastModifiedBy>Samina</cp:lastModifiedBy>
  <cp:revision>52</cp:revision>
  <dcterms:created xsi:type="dcterms:W3CDTF">2018-10-29T16:50:36Z</dcterms:created>
  <dcterms:modified xsi:type="dcterms:W3CDTF">2022-12-22T14:36:10Z</dcterms:modified>
</cp:coreProperties>
</file>