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6/11/2022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6/11/2022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6/11/2022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6/11/2022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1"/>
            <a:ext cx="7848600" cy="2305050"/>
          </a:xfrm>
        </p:spPr>
        <p:txBody>
          <a:bodyPr>
            <a:normAutofit/>
          </a:bodyPr>
          <a:lstStyle/>
          <a:p>
            <a:r>
              <a:rPr lang="en-IN" sz="2400" dirty="0" smtClean="0">
                <a:latin typeface="Times New Roman" pitchFamily="18" charset="0"/>
                <a:cs typeface="Times New Roman" pitchFamily="18" charset="0"/>
              </a:rPr>
              <a:t>Paper: ECO-HC-5026: Development Economics I</a:t>
            </a:r>
            <a:br>
              <a:rPr lang="en-IN" sz="2400" dirty="0" smtClean="0">
                <a:latin typeface="Times New Roman" pitchFamily="18" charset="0"/>
                <a:cs typeface="Times New Roman" pitchFamily="18" charset="0"/>
              </a:rPr>
            </a:br>
            <a:r>
              <a:rPr lang="en-IN" sz="2400" dirty="0" smtClean="0">
                <a:latin typeface="Times New Roman" pitchFamily="18" charset="0"/>
                <a:cs typeface="Times New Roman" pitchFamily="18" charset="0"/>
              </a:rPr>
              <a:t/>
            </a:r>
            <a:br>
              <a:rPr lang="en-IN" sz="2400" dirty="0" smtClean="0">
                <a:latin typeface="Times New Roman" pitchFamily="18" charset="0"/>
                <a:cs typeface="Times New Roman" pitchFamily="18" charset="0"/>
              </a:rPr>
            </a:br>
            <a:r>
              <a:rPr lang="en-IN" sz="2400" dirty="0" smtClean="0">
                <a:latin typeface="Times New Roman" pitchFamily="18" charset="0"/>
                <a:cs typeface="Times New Roman" pitchFamily="18" charset="0"/>
              </a:rPr>
              <a:t>Topic: </a:t>
            </a:r>
            <a:r>
              <a:rPr lang="en-IN" sz="2400" dirty="0" smtClean="0">
                <a:latin typeface="Times New Roman" pitchFamily="18" charset="0"/>
                <a:cs typeface="Times New Roman" pitchFamily="18" charset="0"/>
              </a:rPr>
              <a:t>Measures</a:t>
            </a:r>
            <a:r>
              <a:rPr lang="en-IN" sz="2400" dirty="0" smtClean="0">
                <a:latin typeface="Times New Roman" pitchFamily="18" charset="0"/>
                <a:cs typeface="Times New Roman" pitchFamily="18" charset="0"/>
              </a:rPr>
              <a:t> </a:t>
            </a:r>
            <a:r>
              <a:rPr lang="en-IN" sz="2400" dirty="0" smtClean="0">
                <a:latin typeface="Times New Roman" pitchFamily="18" charset="0"/>
                <a:cs typeface="Times New Roman" pitchFamily="18" charset="0"/>
              </a:rPr>
              <a:t>of Development</a:t>
            </a:r>
            <a:endParaRPr lang="en-US" sz="2400" dirty="0"/>
          </a:p>
        </p:txBody>
      </p:sp>
      <p:sp>
        <p:nvSpPr>
          <p:cNvPr id="3" name="Subtitle 2"/>
          <p:cNvSpPr>
            <a:spLocks noGrp="1"/>
          </p:cNvSpPr>
          <p:nvPr>
            <p:ph type="subTitle" idx="1"/>
          </p:nvPr>
        </p:nvSpPr>
        <p:spPr/>
        <p:txBody>
          <a:bodyPr>
            <a:normAutofit fontScale="55000" lnSpcReduction="20000"/>
          </a:bodyPr>
          <a:lstStyle/>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Presented by</a:t>
            </a:r>
          </a:p>
          <a:p>
            <a:r>
              <a:rPr lang="en-IN" sz="2400" b="1"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Bhargab</a:t>
            </a:r>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Das</a:t>
            </a:r>
          </a:p>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Assistant Professor,</a:t>
            </a:r>
          </a:p>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Department of Economics,</a:t>
            </a:r>
          </a:p>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Dr. B.K.B. College</a:t>
            </a:r>
            <a:endParaRPr lang="en-US"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78362"/>
          </a:xfrm>
        </p:spPr>
        <p:txBody>
          <a:bodyPr/>
          <a:lstStyle/>
          <a:p>
            <a:pPr algn="ctr"/>
            <a:r>
              <a:rPr lang="en-IN" b="1" dirty="0" smtClean="0"/>
              <a:t>Thank You</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382000" cy="5105400"/>
          </a:xfrm>
        </p:spPr>
        <p:txBody>
          <a:bodyPr>
            <a:normAutofit/>
          </a:bodyPr>
          <a:lstStyle/>
          <a:p>
            <a:endParaRPr lang="en-IN" sz="2400" dirty="0" smtClean="0"/>
          </a:p>
          <a:p>
            <a:pPr lvl="0"/>
            <a:r>
              <a:rPr lang="en-GB" sz="2400" b="1" dirty="0" smtClean="0"/>
              <a:t>Per Capita Income</a:t>
            </a:r>
            <a:endParaRPr lang="en-US" sz="2400" dirty="0" smtClean="0"/>
          </a:p>
          <a:p>
            <a:pPr algn="just"/>
            <a:r>
              <a:rPr lang="en-GB" sz="2400" dirty="0" smtClean="0"/>
              <a:t>Among the different measures of development per capita income was extensively used to measure the level of development of a country earlier. Per capita income can be defined as a ratio of national income and total population. </a:t>
            </a:r>
            <a:endParaRPr lang="en-GB" sz="2400" dirty="0" smtClean="0"/>
          </a:p>
          <a:p>
            <a:pPr algn="just">
              <a:buNone/>
            </a:pPr>
            <a:endParaRPr lang="en-GB" sz="2400" dirty="0" smtClean="0"/>
          </a:p>
          <a:p>
            <a:pPr algn="just"/>
            <a:r>
              <a:rPr lang="en-GB" sz="2400" dirty="0" smtClean="0"/>
              <a:t>It is a common measure of economic development. Some economists believe that without improving the standard of living of people of a nation, economic development is meaningless.</a:t>
            </a:r>
            <a:endParaRPr lang="en-IN" sz="2400" dirty="0" smtClean="0"/>
          </a:p>
        </p:txBody>
      </p:sp>
      <p:sp>
        <p:nvSpPr>
          <p:cNvPr id="2" name="Title 1"/>
          <p:cNvSpPr>
            <a:spLocks noGrp="1"/>
          </p:cNvSpPr>
          <p:nvPr>
            <p:ph type="title"/>
          </p:nvPr>
        </p:nvSpPr>
        <p:spPr>
          <a:xfrm>
            <a:off x="457200" y="274638"/>
            <a:ext cx="8153400" cy="944562"/>
          </a:xfrm>
        </p:spPr>
        <p:txBody>
          <a:bodyPr/>
          <a:lstStyle/>
          <a:p>
            <a:r>
              <a:rPr lang="en-GB" sz="3200" dirty="0" smtClean="0"/>
              <a:t>Measures of Development</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382000" cy="5105400"/>
          </a:xfrm>
        </p:spPr>
        <p:txBody>
          <a:bodyPr>
            <a:normAutofit fontScale="85000" lnSpcReduction="20000"/>
          </a:bodyPr>
          <a:lstStyle/>
          <a:p>
            <a:pPr algn="just"/>
            <a:endParaRPr lang="en-IN" sz="2400" dirty="0" smtClean="0"/>
          </a:p>
          <a:p>
            <a:pPr lvl="0" algn="just"/>
            <a:r>
              <a:rPr lang="en-GB" sz="2400" dirty="0" smtClean="0"/>
              <a:t>Economic development takes place due to the rise in living standard of the people through increase in the level of consumption. Many economists believed that without increase in living standard of the people, national income may goes up but per capita income may not. That is why per capita income can be considered as a better measure of economic development. </a:t>
            </a:r>
            <a:endParaRPr lang="en-US" sz="2400" dirty="0" smtClean="0"/>
          </a:p>
          <a:p>
            <a:pPr>
              <a:buNone/>
            </a:pPr>
            <a:endParaRPr lang="en-US" sz="2400" dirty="0" smtClean="0"/>
          </a:p>
          <a:p>
            <a:pPr lvl="0"/>
            <a:r>
              <a:rPr lang="en-GB" sz="2400" dirty="0" smtClean="0"/>
              <a:t>In developing countries, output per head is very less. If, the capacity to produce per head goes up this will definitely increase the total output of a nation and leading towards economic development</a:t>
            </a:r>
            <a:r>
              <a:rPr lang="en-GB" sz="2400" dirty="0" smtClean="0"/>
              <a:t>.</a:t>
            </a:r>
          </a:p>
          <a:p>
            <a:pPr lvl="0"/>
            <a:endParaRPr lang="en-GB" sz="2400" dirty="0" smtClean="0"/>
          </a:p>
          <a:p>
            <a:r>
              <a:rPr lang="en-GB" sz="2400" dirty="0" smtClean="0"/>
              <a:t>In advanced countries, the rate of increase in national income is higher than the rate of increase in population. It indicates increase in per capita income of those countries resulting in  increase in welfare of the people. </a:t>
            </a:r>
            <a:endParaRPr lang="en-US" sz="2400" dirty="0" smtClean="0"/>
          </a:p>
          <a:p>
            <a:pPr lvl="0"/>
            <a:endParaRPr lang="en-US" sz="2400" dirty="0" smtClean="0"/>
          </a:p>
          <a:p>
            <a:pPr lvl="0">
              <a:buNone/>
            </a:pPr>
            <a:endParaRPr lang="en-US" sz="2400" dirty="0" smtClean="0"/>
          </a:p>
          <a:p>
            <a:pPr lvl="0"/>
            <a:endParaRPr lang="en-US" sz="2400" dirty="0" smtClean="0"/>
          </a:p>
          <a:p>
            <a:pPr algn="just"/>
            <a:endParaRPr lang="en-IN" sz="2400" dirty="0" smtClean="0"/>
          </a:p>
        </p:txBody>
      </p:sp>
      <p:sp>
        <p:nvSpPr>
          <p:cNvPr id="2" name="Title 1"/>
          <p:cNvSpPr>
            <a:spLocks noGrp="1"/>
          </p:cNvSpPr>
          <p:nvPr>
            <p:ph type="title"/>
          </p:nvPr>
        </p:nvSpPr>
        <p:spPr>
          <a:xfrm>
            <a:off x="457200" y="274638"/>
            <a:ext cx="8229600" cy="1020762"/>
          </a:xfrm>
        </p:spPr>
        <p:txBody>
          <a:bodyPr>
            <a:normAutofit fontScale="90000"/>
          </a:bodyPr>
          <a:lstStyle/>
          <a:p>
            <a:r>
              <a:rPr lang="en-GB" sz="3200" dirty="0" smtClean="0"/>
              <a:t>Arguments in favour of Per Capita Income</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05800" cy="5943600"/>
          </a:xfrm>
        </p:spPr>
        <p:txBody>
          <a:bodyPr>
            <a:normAutofit fontScale="92500" lnSpcReduction="20000"/>
          </a:bodyPr>
          <a:lstStyle/>
          <a:p>
            <a:r>
              <a:rPr lang="en-GB" sz="2400" b="1" dirty="0" smtClean="0"/>
              <a:t>Arguments against of Per Capita </a:t>
            </a:r>
            <a:r>
              <a:rPr lang="en-GB" sz="2400" b="1" dirty="0" smtClean="0"/>
              <a:t>Income</a:t>
            </a:r>
          </a:p>
          <a:p>
            <a:pPr algn="just">
              <a:buNone/>
            </a:pPr>
            <a:endParaRPr lang="en-US" sz="2400" dirty="0" smtClean="0"/>
          </a:p>
          <a:p>
            <a:pPr algn="just"/>
            <a:r>
              <a:rPr lang="en-GB" sz="2400" dirty="0" smtClean="0"/>
              <a:t>It has been observed that in many countries an increase in per capita income involves huge social cost in the form of environmental population, overcrowding, production of alcohol and drugs </a:t>
            </a:r>
            <a:r>
              <a:rPr lang="en-GB" sz="2400" dirty="0" smtClean="0"/>
              <a:t>etc</a:t>
            </a:r>
          </a:p>
          <a:p>
            <a:pPr algn="just"/>
            <a:endParaRPr lang="en-IN" sz="2400" b="1" dirty="0" smtClean="0"/>
          </a:p>
          <a:p>
            <a:pPr algn="just">
              <a:buNone/>
            </a:pPr>
            <a:endParaRPr lang="en-US" sz="2400" dirty="0" smtClean="0"/>
          </a:p>
          <a:p>
            <a:pPr lvl="0" algn="just"/>
            <a:r>
              <a:rPr lang="en-GB" sz="2400" dirty="0" smtClean="0"/>
              <a:t>If increase in per capita income is accompanied by an increase in poverty, unemployment and income inequalities, then that increase in per capita income cannot be regarded as development. </a:t>
            </a:r>
            <a:endParaRPr lang="en-US" sz="2400" dirty="0" smtClean="0"/>
          </a:p>
          <a:p>
            <a:pPr lvl="0" algn="just"/>
            <a:endParaRPr lang="en-GB" sz="2400" dirty="0" smtClean="0"/>
          </a:p>
          <a:p>
            <a:pPr lvl="0" algn="just"/>
            <a:r>
              <a:rPr lang="en-GB" sz="2400" dirty="0" smtClean="0"/>
              <a:t>Economic development is considered as a multi-dimensional concept.  It implies that increase in money income is not only the factor determining economic development.  There should be an improvement in social indicators like education, health etc. These indicators cannot be measured by changes in per capita income. </a:t>
            </a:r>
            <a:endParaRPr lang="en-US" sz="2400" dirty="0" smtClean="0"/>
          </a:p>
          <a:p>
            <a:pPr lvl="0"/>
            <a:endParaRPr lang="en-GB" sz="2400" dirty="0" smtClean="0"/>
          </a:p>
          <a:p>
            <a:pPr lvl="0"/>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458200" cy="6172200"/>
          </a:xfrm>
        </p:spPr>
        <p:txBody>
          <a:bodyPr>
            <a:normAutofit/>
          </a:bodyPr>
          <a:lstStyle/>
          <a:p>
            <a:pPr lvl="0"/>
            <a:r>
              <a:rPr lang="en-GB" sz="2400" b="1" dirty="0" smtClean="0"/>
              <a:t>Physical Quality of Life Index (PQLI)</a:t>
            </a:r>
            <a:endParaRPr lang="en-US" sz="2400" dirty="0" smtClean="0"/>
          </a:p>
          <a:p>
            <a:pPr algn="just">
              <a:buNone/>
            </a:pPr>
            <a:endParaRPr lang="en-IN" sz="2400" b="1" dirty="0" smtClean="0"/>
          </a:p>
          <a:p>
            <a:pPr algn="just"/>
            <a:r>
              <a:rPr lang="en-GB" sz="2400" dirty="0" smtClean="0"/>
              <a:t>Physical Quality of Life Index (PQLI) which was developed by D. Morris in 1979. PQLI is a composite index which is used to evaluate well being of a nation or worth of life.  It has three </a:t>
            </a:r>
            <a:r>
              <a:rPr lang="en-GB" sz="2400" dirty="0" smtClean="0"/>
              <a:t>indicators</a:t>
            </a:r>
          </a:p>
          <a:p>
            <a:pPr algn="just"/>
            <a:endParaRPr lang="en-US" sz="2400" dirty="0" smtClean="0"/>
          </a:p>
          <a:p>
            <a:pPr lvl="0" algn="just"/>
            <a:r>
              <a:rPr lang="en-GB" sz="2400" dirty="0" smtClean="0"/>
              <a:t>Life expectancy at age </a:t>
            </a:r>
            <a:r>
              <a:rPr lang="en-GB" sz="2400" dirty="0" smtClean="0"/>
              <a:t>one</a:t>
            </a:r>
          </a:p>
          <a:p>
            <a:pPr lvl="0" algn="just">
              <a:buNone/>
            </a:pPr>
            <a:endParaRPr lang="en-US" sz="2400" dirty="0" smtClean="0"/>
          </a:p>
          <a:p>
            <a:pPr lvl="0" algn="just"/>
            <a:r>
              <a:rPr lang="en-GB" sz="2400" dirty="0" smtClean="0"/>
              <a:t>Infant </a:t>
            </a:r>
            <a:r>
              <a:rPr lang="en-GB" sz="2400" dirty="0" smtClean="0"/>
              <a:t>Mortality</a:t>
            </a:r>
          </a:p>
          <a:p>
            <a:pPr lvl="0" algn="just">
              <a:buNone/>
            </a:pPr>
            <a:endParaRPr lang="en-US" sz="2400" dirty="0" smtClean="0"/>
          </a:p>
          <a:p>
            <a:pPr lvl="0" algn="just"/>
            <a:r>
              <a:rPr lang="en-GB" sz="2400" dirty="0" smtClean="0"/>
              <a:t>Literacy</a:t>
            </a:r>
            <a:endParaRPr lang="en-US" sz="2400" dirty="0" smtClean="0"/>
          </a:p>
          <a:p>
            <a:endParaRPr lang="en-GB" sz="2400" dirty="0" smtClean="0"/>
          </a:p>
          <a:p>
            <a:endParaRPr lang="en-US" sz="2400" dirty="0" smtClean="0"/>
          </a:p>
          <a:p>
            <a:pPr algn="just"/>
            <a:endParaRPr lang="en-IN"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86800" cy="6172200"/>
          </a:xfrm>
        </p:spPr>
        <p:txBody>
          <a:bodyPr>
            <a:normAutofit lnSpcReduction="10000"/>
          </a:bodyPr>
          <a:lstStyle/>
          <a:p>
            <a:r>
              <a:rPr lang="en-GB" sz="2800" b="1" dirty="0" smtClean="0"/>
              <a:t>Merits of PQLI</a:t>
            </a:r>
          </a:p>
          <a:p>
            <a:pPr lvl="0"/>
            <a:r>
              <a:rPr lang="en-GB" sz="2800" dirty="0" smtClean="0"/>
              <a:t>The PQLI is free from all the limitations associated with using per capita income as an index of development</a:t>
            </a:r>
            <a:r>
              <a:rPr lang="en-GB" sz="2800" dirty="0" smtClean="0"/>
              <a:t>.</a:t>
            </a:r>
          </a:p>
          <a:p>
            <a:pPr lvl="0">
              <a:buNone/>
            </a:pPr>
            <a:r>
              <a:rPr lang="en-GB" sz="2800" dirty="0" smtClean="0"/>
              <a:t> </a:t>
            </a:r>
            <a:endParaRPr lang="en-US" sz="2800" dirty="0" smtClean="0"/>
          </a:p>
          <a:p>
            <a:pPr lvl="0"/>
            <a:r>
              <a:rPr lang="en-GB" sz="2800" dirty="0" smtClean="0"/>
              <a:t>The PQLI considers the concept of welfare of people so that it measures development in terms of quality of life of human being. </a:t>
            </a:r>
            <a:endParaRPr lang="en-GB" sz="2800" dirty="0" smtClean="0"/>
          </a:p>
          <a:p>
            <a:pPr lvl="0">
              <a:buNone/>
            </a:pPr>
            <a:endParaRPr lang="en-US" sz="2800" dirty="0" smtClean="0"/>
          </a:p>
          <a:p>
            <a:pPr lvl="0"/>
            <a:r>
              <a:rPr lang="en-GB" sz="2800" dirty="0" smtClean="0"/>
              <a:t>The PQLI is helpful for government to understand the overall well being of an economy. Thus, it helps government to take decision on implementing welfare policies for </a:t>
            </a:r>
            <a:r>
              <a:rPr lang="en-GB" sz="2800" dirty="0" err="1" smtClean="0"/>
              <a:t>upliftment</a:t>
            </a:r>
            <a:r>
              <a:rPr lang="en-GB" sz="2800" dirty="0" smtClean="0"/>
              <a:t> of the economy.  </a:t>
            </a:r>
            <a:endParaRPr lang="en-US" sz="2800" dirty="0" smtClean="0"/>
          </a:p>
          <a:p>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idx="1"/>
          </p:nvPr>
        </p:nvSpPr>
        <p:spPr>
          <a:xfrm>
            <a:off x="228600" y="457200"/>
            <a:ext cx="8610600" cy="6096000"/>
          </a:xfrm>
        </p:spPr>
        <p:txBody>
          <a:bodyPr>
            <a:normAutofit lnSpcReduction="10000"/>
          </a:bodyPr>
          <a:lstStyle/>
          <a:p>
            <a:r>
              <a:rPr lang="en-GB" b="1" dirty="0" smtClean="0"/>
              <a:t> </a:t>
            </a:r>
            <a:r>
              <a:rPr lang="en-GB" b="1" dirty="0" smtClean="0"/>
              <a:t>Demerits of PQLI</a:t>
            </a:r>
          </a:p>
          <a:p>
            <a:pPr algn="just">
              <a:buNone/>
            </a:pPr>
            <a:endParaRPr lang="en-US" dirty="0" smtClean="0"/>
          </a:p>
          <a:p>
            <a:pPr lvl="0" algn="just"/>
            <a:r>
              <a:rPr lang="en-GB" dirty="0" smtClean="0"/>
              <a:t>The PQLI ignores other social and psychological factors that affects in the quality of human life such as justice, social security, human rights etc</a:t>
            </a:r>
            <a:r>
              <a:rPr lang="en-GB" dirty="0" smtClean="0"/>
              <a:t>.</a:t>
            </a:r>
          </a:p>
          <a:p>
            <a:pPr lvl="0" algn="just">
              <a:buNone/>
            </a:pPr>
            <a:endParaRPr lang="en-US" dirty="0" smtClean="0"/>
          </a:p>
          <a:p>
            <a:pPr lvl="0" algn="just"/>
            <a:r>
              <a:rPr lang="en-GB" dirty="0" smtClean="0"/>
              <a:t>PQLI is a simple average of the three indicators. Thus, equal weight is assigned to the three indicators which is not rational. </a:t>
            </a:r>
            <a:endParaRPr lang="en-GB" dirty="0" smtClean="0"/>
          </a:p>
          <a:p>
            <a:pPr lvl="0" algn="just">
              <a:buNone/>
            </a:pPr>
            <a:r>
              <a:rPr lang="en-GB" dirty="0" smtClean="0"/>
              <a:t> </a:t>
            </a:r>
            <a:endParaRPr lang="en-US" dirty="0" smtClean="0"/>
          </a:p>
          <a:p>
            <a:pPr algn="just"/>
            <a:r>
              <a:rPr lang="en-GB" dirty="0" smtClean="0"/>
              <a:t>The PQLI fails to incorporate economic and monetary concept so that the study of structural change of an economy is missing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382000" cy="5257800"/>
          </a:xfrm>
        </p:spPr>
        <p:txBody>
          <a:bodyPr>
            <a:normAutofit fontScale="92500" lnSpcReduction="20000"/>
          </a:bodyPr>
          <a:lstStyle/>
          <a:p>
            <a:pPr algn="just"/>
            <a:r>
              <a:rPr lang="en-GB" dirty="0" smtClean="0"/>
              <a:t>The first Human Development Report (HDR) which was published by the United Nation Development Programme (UNDP) in 1990 vividly stressed on the human cantered approached to development – that places human well being as the primary end of development</a:t>
            </a:r>
            <a:r>
              <a:rPr lang="en-GB" dirty="0" smtClean="0"/>
              <a:t>.</a:t>
            </a:r>
          </a:p>
          <a:p>
            <a:pPr algn="just">
              <a:buNone/>
            </a:pPr>
            <a:endParaRPr lang="en-GB" dirty="0" smtClean="0"/>
          </a:p>
          <a:p>
            <a:pPr algn="just"/>
            <a:r>
              <a:rPr lang="en-GB" dirty="0" smtClean="0"/>
              <a:t>The report defined human development as a process of enlarging people’s choices. The most critical ones are to be educated, to lead a long and healthy life and to enjoy a decent standard of living. Additional choices include guaranteed human rights, political freedom and self respect – what Adam Smith called the ability to mix with others without being ashamed to appear in public. </a:t>
            </a:r>
            <a:endParaRPr lang="en-US" dirty="0"/>
          </a:p>
        </p:txBody>
      </p:sp>
      <p:sp>
        <p:nvSpPr>
          <p:cNvPr id="3" name="Title 2"/>
          <p:cNvSpPr>
            <a:spLocks noGrp="1"/>
          </p:cNvSpPr>
          <p:nvPr>
            <p:ph type="title"/>
          </p:nvPr>
        </p:nvSpPr>
        <p:spPr/>
        <p:txBody>
          <a:bodyPr>
            <a:normAutofit fontScale="90000"/>
          </a:bodyPr>
          <a:lstStyle/>
          <a:p>
            <a:r>
              <a:rPr lang="en-GB" dirty="0" smtClean="0"/>
              <a:t>. Human Development Index (HDI)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04800"/>
            <a:ext cx="8534400" cy="6172200"/>
          </a:xfrm>
        </p:spPr>
        <p:txBody>
          <a:bodyPr>
            <a:normAutofit/>
          </a:bodyPr>
          <a:lstStyle/>
          <a:p>
            <a:pPr algn="just"/>
            <a:r>
              <a:rPr lang="en-GB" sz="2400" dirty="0" smtClean="0"/>
              <a:t>According to the Human Development Report 1990 people must be the centre of development. Development has to be woven around people not people</a:t>
            </a:r>
            <a:r>
              <a:rPr lang="en-US" sz="2400" dirty="0" smtClean="0"/>
              <a:t> around development. It has to be development of the people, for the people and by the people. </a:t>
            </a:r>
            <a:endParaRPr lang="en-US" sz="2400" dirty="0" smtClean="0"/>
          </a:p>
          <a:p>
            <a:pPr algn="just">
              <a:buNone/>
            </a:pPr>
            <a:endParaRPr lang="en-US" sz="2400" dirty="0" smtClean="0"/>
          </a:p>
          <a:p>
            <a:pPr algn="just"/>
            <a:r>
              <a:rPr lang="en-US" sz="2400" dirty="0" smtClean="0"/>
              <a:t>This report</a:t>
            </a:r>
            <a:r>
              <a:rPr lang="en-GB" sz="2400" dirty="0" smtClean="0"/>
              <a:t> has developed an index which incorporates all the essential determinants of human development such as knowledge, standard of living, and expectancy at birth etc.</a:t>
            </a:r>
            <a:r>
              <a:rPr lang="en-GB" sz="2400" baseline="30000" dirty="0" smtClean="0"/>
              <a:t>5</a:t>
            </a:r>
            <a:r>
              <a:rPr lang="en-GB" sz="2400" dirty="0" smtClean="0"/>
              <a:t> This index is known as </a:t>
            </a:r>
            <a:r>
              <a:rPr lang="en-GB" sz="2400" b="1" dirty="0" smtClean="0"/>
              <a:t>Human Development Index (HDI).</a:t>
            </a:r>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74</TotalTime>
  <Words>791</Words>
  <Application>Microsoft Office PowerPoint</Application>
  <PresentationFormat>On-screen Show (4:3)</PresentationFormat>
  <Paragraphs>60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Paper: ECO-HC-5026: Development Economics I  Topic: Measures of Development</vt:lpstr>
      <vt:lpstr>Measures of Development</vt:lpstr>
      <vt:lpstr>Arguments in favour of Per Capita Income</vt:lpstr>
      <vt:lpstr>Slide 4</vt:lpstr>
      <vt:lpstr>Slide 5</vt:lpstr>
      <vt:lpstr>Slide 6</vt:lpstr>
      <vt:lpstr>Slide 7</vt:lpstr>
      <vt:lpstr>. Human Development Index (HDI) </vt:lpstr>
      <vt:lpstr>Slide 9</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Economics of Natural Resources and Sustainable Development  Topic: Characteristics of  Natural Resources</dc:title>
  <dc:creator>user</dc:creator>
  <cp:lastModifiedBy>Windows User</cp:lastModifiedBy>
  <cp:revision>52</cp:revision>
  <dcterms:created xsi:type="dcterms:W3CDTF">2006-08-16T00:00:00Z</dcterms:created>
  <dcterms:modified xsi:type="dcterms:W3CDTF">2022-06-11T16:23:53Z</dcterms:modified>
</cp:coreProperties>
</file>