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6" r:id="rId3"/>
    <p:sldId id="258" r:id="rId4"/>
    <p:sldId id="259" r:id="rId5"/>
    <p:sldId id="260" r:id="rId6"/>
    <p:sldId id="261" r:id="rId7"/>
    <p:sldId id="262" r:id="rId8"/>
    <p:sldId id="26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503" autoAdjust="0"/>
    <p:restoredTop sz="94624" autoAdjust="0"/>
  </p:normalViewPr>
  <p:slideViewPr>
    <p:cSldViewPr>
      <p:cViewPr varScale="1">
        <p:scale>
          <a:sx n="69" d="100"/>
          <a:sy n="69" d="100"/>
        </p:scale>
        <p:origin x="-52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2590800"/>
          </a:xfrm>
        </p:spPr>
        <p:txBody>
          <a:bodyPr>
            <a:normAutofit/>
          </a:bodyPr>
          <a:lstStyle/>
          <a:p>
            <a:r>
              <a:rPr lang="en-US" b="1" dirty="0" smtClean="0">
                <a:latin typeface="Times New Roman" pitchFamily="18" charset="0"/>
                <a:cs typeface="Times New Roman" pitchFamily="18" charset="0"/>
              </a:rPr>
              <a:t>POWERS  AND  FUNCTIONS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OF  SIXTH  SCHEDULE  IN PRESENT   ASSAM</a:t>
            </a:r>
            <a:endParaRPr lang="en-US" dirty="0"/>
          </a:p>
        </p:txBody>
      </p:sp>
      <p:sp>
        <p:nvSpPr>
          <p:cNvPr id="3" name="TextBox 2"/>
          <p:cNvSpPr txBox="1"/>
          <p:nvPr/>
        </p:nvSpPr>
        <p:spPr>
          <a:xfrm>
            <a:off x="1524000" y="3810000"/>
            <a:ext cx="6172200" cy="1938992"/>
          </a:xfrm>
          <a:prstGeom prst="rect">
            <a:avLst/>
          </a:prstGeom>
          <a:noFill/>
        </p:spPr>
        <p:txBody>
          <a:bodyPr wrap="square" rtlCol="0">
            <a:spAutoFit/>
          </a:bodyPr>
          <a:lstStyle/>
          <a:p>
            <a:pPr algn="ctr"/>
            <a:r>
              <a:rPr lang="en-US" sz="2400" b="1" dirty="0" smtClean="0">
                <a:latin typeface="Times New Roman" pitchFamily="18" charset="0"/>
                <a:cs typeface="Times New Roman" pitchFamily="18" charset="0"/>
              </a:rPr>
              <a:t>BY </a:t>
            </a:r>
          </a:p>
          <a:p>
            <a:pPr algn="ctr"/>
            <a:r>
              <a:rPr lang="en-US" sz="2400" b="1" dirty="0" smtClean="0">
                <a:latin typeface="Times New Roman" pitchFamily="18" charset="0"/>
                <a:cs typeface="Times New Roman" pitchFamily="18" charset="0"/>
              </a:rPr>
              <a:t>ANKUR BANIA</a:t>
            </a:r>
          </a:p>
          <a:p>
            <a:pPr algn="ctr"/>
            <a:r>
              <a:rPr lang="en-US" sz="2400" b="1" dirty="0" smtClean="0">
                <a:latin typeface="Times New Roman" pitchFamily="18" charset="0"/>
                <a:cs typeface="Times New Roman" pitchFamily="18" charset="0"/>
              </a:rPr>
              <a:t>DEPARTMENT OF POLITICAL SCIENCE</a:t>
            </a:r>
          </a:p>
          <a:p>
            <a:pPr algn="ctr"/>
            <a:r>
              <a:rPr lang="en-US" sz="2400" b="1" dirty="0" smtClean="0">
                <a:latin typeface="Times New Roman" pitchFamily="18" charset="0"/>
                <a:cs typeface="Times New Roman" pitchFamily="18" charset="0"/>
              </a:rPr>
              <a:t>DR. B.K.B. COLLEG, PURANIDUDAM,NAGAON</a:t>
            </a:r>
            <a:endParaRPr lang="en-US" sz="24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a:t>
            </a:r>
            <a:endParaRPr lang="en-US" dirty="0"/>
          </a:p>
        </p:txBody>
      </p:sp>
      <p:sp>
        <p:nvSpPr>
          <p:cNvPr id="3" name="Content Placeholder 2"/>
          <p:cNvSpPr>
            <a:spLocks noGrp="1"/>
          </p:cNvSpPr>
          <p:nvPr>
            <p:ph idx="1"/>
          </p:nvPr>
        </p:nvSpPr>
        <p:spPr/>
        <p:txBody>
          <a:bodyPr/>
          <a:lstStyle/>
          <a:p>
            <a:pPr algn="just">
              <a:buFont typeface="Wingdings" pitchFamily="2" charset="2"/>
              <a:buChar char="§"/>
            </a:pPr>
            <a:r>
              <a:rPr lang="en-US" dirty="0" smtClean="0">
                <a:latin typeface="Times New Roman" pitchFamily="18" charset="0"/>
                <a:cs typeface="Times New Roman" pitchFamily="18" charset="0"/>
              </a:rPr>
              <a:t>The sixth schedule is a provision for the administrations of tribal areas in the state of </a:t>
            </a:r>
            <a:r>
              <a:rPr lang="en-US" b="1" dirty="0" smtClean="0">
                <a:latin typeface="Times New Roman" pitchFamily="18" charset="0"/>
                <a:cs typeface="Times New Roman" pitchFamily="18" charset="0"/>
              </a:rPr>
              <a:t>Assam</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Meghalaya</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Tripura</a:t>
            </a:r>
            <a:r>
              <a:rPr lang="en-US" dirty="0" smtClean="0">
                <a:latin typeface="Times New Roman" pitchFamily="18" charset="0"/>
                <a:cs typeface="Times New Roman" pitchFamily="18" charset="0"/>
              </a:rPr>
              <a:t> and </a:t>
            </a:r>
            <a:r>
              <a:rPr lang="en-US" b="1" dirty="0" smtClean="0">
                <a:latin typeface="Times New Roman" pitchFamily="18" charset="0"/>
                <a:cs typeface="Times New Roman" pitchFamily="18" charset="0"/>
              </a:rPr>
              <a:t>Mizoram.</a:t>
            </a:r>
          </a:p>
          <a:p>
            <a:pPr algn="just">
              <a:buFont typeface="Wingdings" pitchFamily="2" charset="2"/>
              <a:buChar char="§"/>
            </a:pPr>
            <a:r>
              <a:rPr lang="en-US" dirty="0" smtClean="0">
                <a:latin typeface="Times New Roman" pitchFamily="18" charset="0"/>
                <a:cs typeface="Times New Roman" pitchFamily="18" charset="0"/>
              </a:rPr>
              <a:t>The constituent assembly popularly known as </a:t>
            </a:r>
            <a:r>
              <a:rPr lang="en-US" b="1" dirty="0" err="1" smtClean="0">
                <a:latin typeface="Times New Roman" pitchFamily="18" charset="0"/>
                <a:cs typeface="Times New Roman" pitchFamily="18" charset="0"/>
              </a:rPr>
              <a:t>Bordoloi</a:t>
            </a:r>
            <a:r>
              <a:rPr lang="en-US" b="1" dirty="0" smtClean="0">
                <a:latin typeface="Times New Roman" pitchFamily="18" charset="0"/>
                <a:cs typeface="Times New Roman" pitchFamily="18" charset="0"/>
              </a:rPr>
              <a:t> committee </a:t>
            </a:r>
            <a:r>
              <a:rPr lang="en-US" dirty="0" smtClean="0">
                <a:latin typeface="Times New Roman" pitchFamily="18" charset="0"/>
                <a:cs typeface="Times New Roman" pitchFamily="18" charset="0"/>
              </a:rPr>
              <a:t>under the chairmanship of </a:t>
            </a:r>
            <a:r>
              <a:rPr lang="en-US" dirty="0" err="1" smtClean="0">
                <a:latin typeface="Times New Roman" pitchFamily="18" charset="0"/>
                <a:cs typeface="Times New Roman" pitchFamily="18" charset="0"/>
              </a:rPr>
              <a:t>Gopinath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Bordoloi</a:t>
            </a:r>
            <a:r>
              <a:rPr lang="en-US" dirty="0" smtClean="0">
                <a:latin typeface="Times New Roman" pitchFamily="18" charset="0"/>
                <a:cs typeface="Times New Roman" pitchFamily="18" charset="0"/>
              </a:rPr>
              <a:t>  gave the advice on the future administrations of the North-east frontier (Assam) tribal and excluded area.</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165225"/>
          </a:xfrm>
        </p:spPr>
        <p:txBody>
          <a:bodyPr/>
          <a:lstStyle/>
          <a:p>
            <a:r>
              <a:rPr lang="en-US" b="1" dirty="0" smtClean="0">
                <a:latin typeface="Times New Roman" pitchFamily="18" charset="0"/>
                <a:cs typeface="Times New Roman" pitchFamily="18" charset="0"/>
              </a:rPr>
              <a:t>Sixth schedule area in Assam</a:t>
            </a:r>
            <a:endParaRPr lang="en-US" dirty="0"/>
          </a:p>
        </p:txBody>
      </p:sp>
      <p:sp>
        <p:nvSpPr>
          <p:cNvPr id="3" name="Subtitle 2"/>
          <p:cNvSpPr>
            <a:spLocks noGrp="1"/>
          </p:cNvSpPr>
          <p:nvPr>
            <p:ph type="subTitle" idx="1"/>
          </p:nvPr>
        </p:nvSpPr>
        <p:spPr>
          <a:xfrm>
            <a:off x="685800" y="1752600"/>
            <a:ext cx="7848600" cy="3962400"/>
          </a:xfrm>
        </p:spPr>
        <p:txBody>
          <a:bodyPr/>
          <a:lstStyle/>
          <a:p>
            <a:pPr>
              <a:buFont typeface="Wingdings" pitchFamily="2" charset="2"/>
              <a:buChar char="§"/>
            </a:pPr>
            <a:r>
              <a:rPr lang="en-US" dirty="0" smtClean="0">
                <a:solidFill>
                  <a:schemeClr val="tx1"/>
                </a:solidFill>
                <a:latin typeface="Times New Roman" pitchFamily="18" charset="0"/>
                <a:cs typeface="Times New Roman" pitchFamily="18" charset="0"/>
              </a:rPr>
              <a:t>  Currently there are three autonomous councils under sixth schedule in Assam:</a:t>
            </a:r>
          </a:p>
          <a:p>
            <a:pPr>
              <a:buFont typeface="Wingdings" pitchFamily="2" charset="2"/>
              <a:buChar char="§"/>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1.NCHAC                   </a:t>
            </a:r>
          </a:p>
          <a:p>
            <a:r>
              <a:rPr lang="en-US" dirty="0" smtClean="0">
                <a:solidFill>
                  <a:schemeClr val="tx1"/>
                </a:solidFill>
                <a:latin typeface="Times New Roman" pitchFamily="18" charset="0"/>
                <a:cs typeface="Times New Roman" pitchFamily="18" charset="0"/>
              </a:rPr>
              <a:t>  2.KAAC              </a:t>
            </a:r>
          </a:p>
          <a:p>
            <a:r>
              <a:rPr lang="en-US" dirty="0" smtClean="0">
                <a:solidFill>
                  <a:schemeClr val="tx1"/>
                </a:solidFill>
                <a:latin typeface="Times New Roman" pitchFamily="18" charset="0"/>
                <a:cs typeface="Times New Roman" pitchFamily="18" charset="0"/>
              </a:rPr>
              <a:t>  3.BTAD</a:t>
            </a:r>
          </a:p>
          <a:p>
            <a:pPr>
              <a:buFont typeface="Wingdings" pitchFamily="2" charset="2"/>
              <a:buChar char="§"/>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latin typeface="Times New Roman" pitchFamily="18" charset="0"/>
                <a:cs typeface="Times New Roman" pitchFamily="18" charset="0"/>
              </a:rPr>
              <a:t>LEGISLATIVE  POWERS</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pPr>
              <a:buFont typeface="Wingdings" pitchFamily="2" charset="2"/>
              <a:buChar char="§"/>
            </a:pPr>
            <a:r>
              <a:rPr lang="en-US" dirty="0" smtClean="0">
                <a:latin typeface="Times New Roman" pitchFamily="18" charset="0"/>
                <a:cs typeface="Times New Roman" pitchFamily="18" charset="0"/>
              </a:rPr>
              <a:t>The management of any forest not being a reserve forest.</a:t>
            </a:r>
          </a:p>
          <a:p>
            <a:pPr>
              <a:buFont typeface="Wingdings" pitchFamily="2" charset="2"/>
              <a:buChar char="§"/>
            </a:pPr>
            <a:r>
              <a:rPr lang="en-US" dirty="0" smtClean="0">
                <a:latin typeface="Times New Roman" pitchFamily="18" charset="0"/>
                <a:cs typeface="Times New Roman" pitchFamily="18" charset="0"/>
              </a:rPr>
              <a:t>Use of any canal or water-course for the purpose of agriculture.</a:t>
            </a:r>
          </a:p>
          <a:p>
            <a:pPr>
              <a:buFont typeface="Wingdings" pitchFamily="2" charset="2"/>
              <a:buChar char="§"/>
            </a:pPr>
            <a:r>
              <a:rPr lang="en-US" dirty="0" err="1" smtClean="0">
                <a:latin typeface="Times New Roman" pitchFamily="18" charset="0"/>
                <a:cs typeface="Times New Roman" pitchFamily="18" charset="0"/>
              </a:rPr>
              <a:t>Jhum</a:t>
            </a:r>
            <a:r>
              <a:rPr lang="en-US" dirty="0" smtClean="0">
                <a:latin typeface="Times New Roman" pitchFamily="18" charset="0"/>
                <a:cs typeface="Times New Roman" pitchFamily="18" charset="0"/>
              </a:rPr>
              <a:t> and other forms of shifting cultivation.</a:t>
            </a:r>
          </a:p>
          <a:p>
            <a:pPr>
              <a:buFont typeface="Wingdings" pitchFamily="2" charset="2"/>
              <a:buChar char="§"/>
            </a:pPr>
            <a:r>
              <a:rPr lang="en-US" dirty="0" smtClean="0">
                <a:latin typeface="Times New Roman" pitchFamily="18" charset="0"/>
                <a:cs typeface="Times New Roman" pitchFamily="18" charset="0"/>
              </a:rPr>
              <a:t>Establishment of village or town committees.</a:t>
            </a:r>
          </a:p>
          <a:p>
            <a:pPr>
              <a:buFont typeface="Wingdings" pitchFamily="2" charset="2"/>
              <a:buChar char="§"/>
            </a:pPr>
            <a:r>
              <a:rPr lang="en-US" dirty="0" smtClean="0">
                <a:latin typeface="Times New Roman" pitchFamily="18" charset="0"/>
                <a:cs typeface="Times New Roman" pitchFamily="18" charset="0"/>
              </a:rPr>
              <a:t>Appointment of headman.</a:t>
            </a:r>
          </a:p>
          <a:p>
            <a:pPr>
              <a:buFont typeface="Wingdings" pitchFamily="2" charset="2"/>
              <a:buChar char="§"/>
            </a:pPr>
            <a:r>
              <a:rPr lang="en-US" dirty="0" smtClean="0">
                <a:latin typeface="Times New Roman" pitchFamily="18" charset="0"/>
                <a:cs typeface="Times New Roman" pitchFamily="18" charset="0"/>
              </a:rPr>
              <a:t>Inheritance of property.</a:t>
            </a:r>
          </a:p>
          <a:p>
            <a:pPr>
              <a:buFont typeface="Wingdings" pitchFamily="2" charset="2"/>
              <a:buChar char="§"/>
            </a:pPr>
            <a:r>
              <a:rPr lang="en-US" dirty="0" smtClean="0">
                <a:latin typeface="Times New Roman" pitchFamily="18" charset="0"/>
                <a:cs typeface="Times New Roman" pitchFamily="18" charset="0"/>
              </a:rPr>
              <a:t>Marriage and divorce.</a:t>
            </a:r>
          </a:p>
          <a:p>
            <a:pPr>
              <a:buFont typeface="Wingdings" pitchFamily="2" charset="2"/>
              <a:buChar char="§"/>
            </a:pPr>
            <a:r>
              <a:rPr lang="en-US" dirty="0" smtClean="0">
                <a:latin typeface="Times New Roman" pitchFamily="18" charset="0"/>
                <a:cs typeface="Times New Roman" pitchFamily="18" charset="0"/>
              </a:rPr>
              <a:t>Social customs.</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EXECUTIVE POWERS</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Times New Roman" pitchFamily="18" charset="0"/>
                <a:cs typeface="Times New Roman" pitchFamily="18" charset="0"/>
              </a:rPr>
              <a:t>Construct primary school.</a:t>
            </a:r>
          </a:p>
          <a:p>
            <a:pPr>
              <a:buFont typeface="Wingdings" pitchFamily="2" charset="2"/>
              <a:buChar char="§"/>
            </a:pPr>
            <a:r>
              <a:rPr lang="en-US" dirty="0" smtClean="0">
                <a:latin typeface="Times New Roman" pitchFamily="18" charset="0"/>
                <a:cs typeface="Times New Roman" pitchFamily="18" charset="0"/>
              </a:rPr>
              <a:t>Construct and manage dispensaries.</a:t>
            </a:r>
          </a:p>
          <a:p>
            <a:pPr>
              <a:buFont typeface="Wingdings" pitchFamily="2" charset="2"/>
              <a:buChar char="§"/>
            </a:pPr>
            <a:r>
              <a:rPr lang="en-US" dirty="0" smtClean="0">
                <a:latin typeface="Times New Roman" pitchFamily="18" charset="0"/>
                <a:cs typeface="Times New Roman" pitchFamily="18" charset="0"/>
              </a:rPr>
              <a:t>Construct markets.</a:t>
            </a:r>
          </a:p>
          <a:p>
            <a:pPr>
              <a:buFont typeface="Wingdings" pitchFamily="2" charset="2"/>
              <a:buChar char="§"/>
            </a:pPr>
            <a:r>
              <a:rPr lang="en-US" dirty="0" smtClean="0">
                <a:latin typeface="Times New Roman" pitchFamily="18" charset="0"/>
                <a:cs typeface="Times New Roman" pitchFamily="18" charset="0"/>
              </a:rPr>
              <a:t>Construct cattle pounds.</a:t>
            </a:r>
          </a:p>
          <a:p>
            <a:pPr>
              <a:buFont typeface="Wingdings" pitchFamily="2" charset="2"/>
              <a:buChar char="§"/>
            </a:pPr>
            <a:r>
              <a:rPr lang="en-US" dirty="0" smtClean="0">
                <a:latin typeface="Times New Roman" pitchFamily="18" charset="0"/>
                <a:cs typeface="Times New Roman" pitchFamily="18" charset="0"/>
              </a:rPr>
              <a:t>Construct fisheries.</a:t>
            </a:r>
          </a:p>
          <a:p>
            <a:pPr>
              <a:buFont typeface="Wingdings" pitchFamily="2" charset="2"/>
              <a:buChar char="§"/>
            </a:pPr>
            <a:r>
              <a:rPr lang="en-US" dirty="0" smtClean="0">
                <a:latin typeface="Times New Roman" pitchFamily="18" charset="0"/>
                <a:cs typeface="Times New Roman" pitchFamily="18" charset="0"/>
              </a:rPr>
              <a:t>Construct roads, road transport and waterways.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smtClean="0">
                <a:latin typeface="Times New Roman" pitchFamily="18" charset="0"/>
                <a:cs typeface="Times New Roman" pitchFamily="18" charset="0"/>
              </a:rPr>
              <a:t>FINANCIAL POWERS</a:t>
            </a:r>
            <a:endParaRPr lang="en-US" dirty="0"/>
          </a:p>
        </p:txBody>
      </p:sp>
      <p:sp>
        <p:nvSpPr>
          <p:cNvPr id="3" name="Content Placeholder 2"/>
          <p:cNvSpPr>
            <a:spLocks noGrp="1"/>
          </p:cNvSpPr>
          <p:nvPr>
            <p:ph idx="1"/>
          </p:nvPr>
        </p:nvSpPr>
        <p:spPr>
          <a:xfrm>
            <a:off x="457200" y="2133600"/>
            <a:ext cx="8229600" cy="3992563"/>
          </a:xfrm>
        </p:spPr>
        <p:txBody>
          <a:bodyPr/>
          <a:lstStyle/>
          <a:p>
            <a:pPr algn="just">
              <a:buFont typeface="Wingdings" pitchFamily="2" charset="2"/>
              <a:buChar char="§"/>
            </a:pPr>
            <a:r>
              <a:rPr lang="en-US" dirty="0" smtClean="0">
                <a:latin typeface="Times New Roman" pitchFamily="18" charset="0"/>
                <a:cs typeface="Times New Roman" pitchFamily="18" charset="0"/>
              </a:rPr>
              <a:t>Constitution of District and Regional funds.</a:t>
            </a:r>
          </a:p>
          <a:p>
            <a:pPr algn="just">
              <a:buFont typeface="Wingdings" pitchFamily="2" charset="2"/>
              <a:buChar char="§"/>
            </a:pPr>
            <a:r>
              <a:rPr lang="en-US" dirty="0" smtClean="0">
                <a:latin typeface="Times New Roman" pitchFamily="18" charset="0"/>
                <a:cs typeface="Times New Roman" pitchFamily="18" charset="0"/>
              </a:rPr>
              <a:t>Powers to collect taxes and fees.</a:t>
            </a:r>
          </a:p>
          <a:p>
            <a:pPr algn="just">
              <a:buFont typeface="Wingdings" pitchFamily="2" charset="2"/>
              <a:buChar char="§"/>
            </a:pPr>
            <a:r>
              <a:rPr lang="en-US" dirty="0" smtClean="0">
                <a:latin typeface="Times New Roman" pitchFamily="18" charset="0"/>
                <a:cs typeface="Times New Roman" pitchFamily="18" charset="0"/>
              </a:rPr>
              <a:t>Entitlement to Royalties.</a:t>
            </a:r>
          </a:p>
          <a:p>
            <a:pPr algn="just">
              <a:buFont typeface="Wingdings" pitchFamily="2" charset="2"/>
              <a:buChar char="§"/>
            </a:pPr>
            <a:r>
              <a:rPr lang="en-US" dirty="0" smtClean="0">
                <a:latin typeface="Times New Roman" pitchFamily="18" charset="0"/>
                <a:cs typeface="Times New Roman" pitchFamily="18" charset="0"/>
              </a:rPr>
              <a:t>Indication of resources to be credited to councils.</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762000"/>
          </a:xfrm>
        </p:spPr>
        <p:txBody>
          <a:bodyPr/>
          <a:lstStyle/>
          <a:p>
            <a:r>
              <a:rPr lang="en-US" b="1" dirty="0" smtClean="0">
                <a:latin typeface="Times New Roman" pitchFamily="18" charset="0"/>
                <a:cs typeface="Times New Roman" pitchFamily="18" charset="0"/>
              </a:rPr>
              <a:t>JUDICIAL POWERS</a:t>
            </a:r>
            <a:endParaRPr lang="en-US" dirty="0"/>
          </a:p>
        </p:txBody>
      </p:sp>
      <p:sp>
        <p:nvSpPr>
          <p:cNvPr id="3" name="Content Placeholder 2"/>
          <p:cNvSpPr>
            <a:spLocks noGrp="1"/>
          </p:cNvSpPr>
          <p:nvPr>
            <p:ph idx="1"/>
          </p:nvPr>
        </p:nvSpPr>
        <p:spPr>
          <a:xfrm>
            <a:off x="457200" y="1371600"/>
            <a:ext cx="8229600" cy="4343400"/>
          </a:xfrm>
        </p:spPr>
        <p:txBody>
          <a:bodyPr>
            <a:normAutofit fontScale="92500" lnSpcReduction="10000"/>
          </a:bodyPr>
          <a:lstStyle/>
          <a:p>
            <a:pPr algn="just">
              <a:buFont typeface="Wingdings" pitchFamily="2" charset="2"/>
              <a:buChar char="§"/>
            </a:pPr>
            <a:r>
              <a:rPr lang="en-US" dirty="0" smtClean="0">
                <a:latin typeface="Times New Roman" pitchFamily="18" charset="0"/>
                <a:cs typeface="Times New Roman" pitchFamily="18" charset="0"/>
              </a:rPr>
              <a:t>It provides for Regional and District councils to constitute Village councils or courts to the exclusion of any court in the state for the trial of cases between schedule tribes within such areas.</a:t>
            </a:r>
          </a:p>
          <a:p>
            <a:pPr algn="just">
              <a:buFont typeface="Wingdings" pitchFamily="2" charset="2"/>
              <a:buChar char="§"/>
            </a:pPr>
            <a:r>
              <a:rPr lang="en-US" dirty="0" smtClean="0">
                <a:latin typeface="Times New Roman" pitchFamily="18" charset="0"/>
                <a:cs typeface="Times New Roman" pitchFamily="18" charset="0"/>
              </a:rPr>
              <a:t>The Regional or District council can appoint members and presiding officers of such village councils.</a:t>
            </a:r>
          </a:p>
          <a:p>
            <a:pPr algn="just">
              <a:buFont typeface="Wingdings" pitchFamily="2" charset="2"/>
              <a:buChar char="§"/>
            </a:pPr>
            <a:r>
              <a:rPr lang="en-US" dirty="0" smtClean="0">
                <a:latin typeface="Times New Roman" pitchFamily="18" charset="0"/>
                <a:cs typeface="Times New Roman" pitchFamily="18" charset="0"/>
              </a:rPr>
              <a:t>The Regional and District councils are also empowered  to act as court of appeal.</a:t>
            </a:r>
          </a:p>
          <a:p>
            <a:pPr algn="just"/>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lstStyle/>
          <a:p>
            <a:r>
              <a:rPr lang="en-US" b="1" dirty="0" smtClean="0">
                <a:latin typeface="Times New Roman" pitchFamily="18" charset="0"/>
                <a:cs typeface="Times New Roman" pitchFamily="18" charset="0"/>
              </a:rPr>
              <a:t>COCLUSION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2057401"/>
            <a:ext cx="8229600" cy="3733800"/>
          </a:xfrm>
        </p:spPr>
        <p:txBody>
          <a:bodyPr/>
          <a:lstStyle/>
          <a:p>
            <a:pPr algn="just">
              <a:buNone/>
            </a:pPr>
            <a:r>
              <a:rPr lang="en-US" dirty="0" smtClean="0">
                <a:latin typeface="Times New Roman" pitchFamily="18" charset="0"/>
                <a:cs typeface="Times New Roman" pitchFamily="18" charset="0"/>
              </a:rPr>
              <a:t>   The power and function of the District and Regional councils under the sixth schedule fulfill the aspiration of the tribal people of Assam and make the democracy more successful. </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143000"/>
          </a:xfrm>
        </p:spPr>
        <p:txBody>
          <a:bodyPr/>
          <a:lstStyle/>
          <a:p>
            <a:r>
              <a:rPr lang="en-US" b="1" dirty="0" smtClean="0">
                <a:latin typeface="Times New Roman" pitchFamily="18" charset="0"/>
                <a:cs typeface="Times New Roman" pitchFamily="18" charset="0"/>
              </a:rPr>
              <a:t>THANK  YOU</a:t>
            </a:r>
            <a:endParaRPr lang="en-US" b="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313</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POWERS  AND  FUNCTIONS  OF  SIXTH  SCHEDULE  IN PRESENT   ASSAM</vt:lpstr>
      <vt:lpstr>INTRODUCTION</vt:lpstr>
      <vt:lpstr>Sixth schedule area in Assam</vt:lpstr>
      <vt:lpstr>LEGISLATIVE  POWERS</vt:lpstr>
      <vt:lpstr>EXECUTIVE POWERS</vt:lpstr>
      <vt:lpstr>FINANCIAL POWERS</vt:lpstr>
      <vt:lpstr>JUDICIAL POWERS</vt:lpstr>
      <vt:lpstr>COCLUSION</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cw</dc:creator>
  <cp:lastModifiedBy>cw</cp:lastModifiedBy>
  <cp:revision>69</cp:revision>
  <dcterms:created xsi:type="dcterms:W3CDTF">2006-08-16T00:00:00Z</dcterms:created>
  <dcterms:modified xsi:type="dcterms:W3CDTF">2022-06-28T19:07:33Z</dcterms:modified>
</cp:coreProperties>
</file>