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620DD-6FF0-4475-97C1-2479F7EB14D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D56319-7B97-4F2D-8501-EC976EB036A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09800"/>
            <a:ext cx="819607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Comic Sans MS" panose="030F0702030302020204" pitchFamily="66" charset="0"/>
              </a:rPr>
              <a:t>Failure of India’s Five Year Planning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64280" y="4867275"/>
            <a:ext cx="5303520" cy="1762125"/>
          </a:xfrm>
        </p:spPr>
        <p:txBody>
          <a:bodyPr>
            <a:normAutofit fontScale="80000"/>
          </a:bodyPr>
          <a:lstStyle/>
          <a:p>
            <a:pPr algn="r"/>
            <a:r>
              <a:rPr lang="en-IN" altLang="en-US" sz="2400" dirty="0" smtClean="0">
                <a:solidFill>
                  <a:schemeClr val="tx1"/>
                </a:solidFill>
              </a:rPr>
              <a:t>Afshana Parveen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IN" altLang="en-US" sz="2400" dirty="0" smtClean="0">
                <a:solidFill>
                  <a:schemeClr val="tx1"/>
                </a:solidFill>
              </a:rPr>
              <a:t>Assistant Professor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Department of Economics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en-IN" altLang="en-US" sz="2400" dirty="0" smtClean="0">
                <a:solidFill>
                  <a:schemeClr val="tx1"/>
                </a:solidFill>
              </a:rPr>
              <a:t>DR.B.K.B.College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553200"/>
          </a:xfrm>
        </p:spPr>
        <p:txBody>
          <a:bodyPr>
            <a:normAutofit fontScale="32500" lnSpcReduction="20000"/>
          </a:bodyPr>
          <a:lstStyle/>
          <a:p>
            <a:endParaRPr lang="en-US" sz="4600" dirty="0" smtClean="0"/>
          </a:p>
          <a:p>
            <a:endParaRPr lang="en-US" sz="4600" dirty="0"/>
          </a:p>
          <a:p>
            <a:r>
              <a:rPr lang="en-US" sz="4600" dirty="0" smtClean="0"/>
              <a:t>              </a:t>
            </a:r>
            <a:r>
              <a:rPr lang="en-US" sz="5900" b="1" dirty="0" smtClean="0">
                <a:latin typeface="Comic Sans MS" panose="030F0702030302020204" pitchFamily="66" charset="0"/>
              </a:rPr>
              <a:t>Inadequate Economic Growth </a:t>
            </a:r>
            <a:endParaRPr lang="en-US" sz="5900" b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3800" b="1" dirty="0">
              <a:latin typeface="Comic Sans MS" panose="030F0702030302020204" pitchFamily="66" charset="0"/>
            </a:endParaRPr>
          </a:p>
          <a:p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rate is less than the targeted growth rate</a:t>
            </a: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	          Target               Achievement</a:t>
            </a:r>
            <a:endParaRPr lang="en-US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4.5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4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3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5.6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 2.2%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 5.7%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3.3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6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5.3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4.3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7</a:t>
            </a:r>
            <a:r>
              <a:rPr lang="en-US" sz="6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5.6</a:t>
            </a: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4.45%</a:t>
            </a:r>
            <a:endParaRPr lang="en-US" sz="6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9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5.4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10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8.0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7.7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11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9.0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7.9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12</a:t>
            </a:r>
            <a:r>
              <a:rPr lang="en-US" sz="6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8.0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	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Low Per Capita </a:t>
            </a:r>
            <a:r>
              <a:rPr lang="en-US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Income</a:t>
            </a:r>
            <a:endParaRPr lang="en-US" sz="2400" b="1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lower middle income country.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capita income was 1670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dollar compared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83,832 of Switzerland.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capita availability of goods and services has also remained stagnant.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Inequalities </a:t>
            </a:r>
            <a:r>
              <a:rPr lang="en-US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of income and </a:t>
            </a:r>
            <a:r>
              <a:rPr lang="en-US" sz="24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wealth</a:t>
            </a:r>
            <a:endParaRPr lang="en-US" sz="2400" b="1" dirty="0" smtClean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1%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 population hold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58%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country’s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wealth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10% owns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around 80.7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India’s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is a corporate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led growth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7467599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mic Sans MS" panose="030F0702030302020204" pitchFamily="66" charset="0"/>
              </a:rPr>
              <a:t>Poverty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phase of planning – 54.9%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2004-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  ----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37.2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2011-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– 19.98%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smtClean="0">
                <a:latin typeface="Comic Sans MS" panose="030F0702030302020204" pitchFamily="66" charset="0"/>
              </a:rPr>
              <a:t>Unemployment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jobseekers – 1971 – 51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Lakhs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1991-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363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Lakhs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2012-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448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Lakhs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of labour force- 2.5%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mployment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growth rate – less than 2%.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1381"/>
            <a:ext cx="7543799" cy="5073022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omic Sans MS" panose="030F0702030302020204" pitchFamily="66" charset="0"/>
              </a:rPr>
              <a:t>Decorative </a:t>
            </a:r>
            <a:r>
              <a:rPr lang="en-US" sz="2400" b="1" dirty="0" smtClean="0">
                <a:latin typeface="Comic Sans MS" panose="030F0702030302020204" pitchFamily="66" charset="0"/>
              </a:rPr>
              <a:t>socialistic </a:t>
            </a:r>
            <a:r>
              <a:rPr lang="en-US" sz="2400" b="1" dirty="0" smtClean="0">
                <a:latin typeface="Comic Sans MS" panose="030F0702030302020204" pitchFamily="66" charset="0"/>
              </a:rPr>
              <a:t>society </a:t>
            </a:r>
            <a:r>
              <a:rPr lang="en-US" sz="2400" b="1" dirty="0" smtClean="0">
                <a:latin typeface="Comic Sans MS" panose="030F0702030302020204" pitchFamily="66" charset="0"/>
              </a:rPr>
              <a:t> 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Reform Measures have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failed.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economic power 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hands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capitalism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sectors is the dominant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sectors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3124200"/>
            <a:ext cx="7772399" cy="351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Inter State Growth </a:t>
            </a:r>
            <a:r>
              <a:rPr lang="en-US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disparities</a:t>
            </a: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ranking of some states on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GSDP per capita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Growth Rate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(Rs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Maharashtra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     80,828 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Haryana       --       80,826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Gujarat          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   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74,729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Assam          ---     29,161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Bihar             ---    18,685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Uttar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radesh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    23,304</a:t>
            </a:r>
            <a:endParaRPr lang="en-US" sz="20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576" y="76200"/>
            <a:ext cx="7848600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2400" b="1" dirty="0" smtClean="0">
                <a:latin typeface="Comic Sans MS" panose="030F0702030302020204" pitchFamily="66" charset="0"/>
              </a:rPr>
              <a:t>Low  level of Social Development- </a:t>
            </a:r>
            <a:endParaRPr lang="en-US" b="1" dirty="0" smtClean="0">
              <a:latin typeface="Comic Sans MS" panose="030F0702030302020204" pitchFamily="66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literacy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-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74.4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Adult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–287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–half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global illiterates in India.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Malnourished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children- 45% against 9% in  China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47% household in India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access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drinking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water, 43.5%- Tap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 and 50%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sanitations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rank 131 out of 188 countries (HDI)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9576" y="4143619"/>
            <a:ext cx="795528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en-US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     Inefficient administration</a:t>
            </a:r>
            <a:endParaRPr 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Comic Sans MS" panose="030F0702030302020204" pitchFamily="66" charset="0"/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panose="05040102010807070707" charset="2"/>
              <a:buChar char="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Firstly,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Indian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bureaucracy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often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politicized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 to corruption 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panose="05040102010807070707" charset="2"/>
              <a:buChar char="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Secondly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there is absence of public accountability 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A53010"/>
              </a:buClr>
              <a:buFont typeface="Wingdings 3" panose="05040102010807070707" charset="2"/>
              <a:buChar char="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Thirdly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failure of Panchayat Raj and inefficient field functionaries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sz="2400" b="1" dirty="0" smtClean="0">
                <a:latin typeface="Comic Sans MS" panose="030F0702030302020204" pitchFamily="66" charset="0"/>
              </a:rPr>
              <a:t>Rise </a:t>
            </a:r>
            <a:r>
              <a:rPr lang="en-US" sz="2400" b="1" dirty="0" smtClean="0">
                <a:latin typeface="Comic Sans MS" panose="030F0702030302020204" pitchFamily="66" charset="0"/>
              </a:rPr>
              <a:t>in </a:t>
            </a:r>
            <a:r>
              <a:rPr lang="en-US" sz="2400" b="1" dirty="0" smtClean="0">
                <a:latin typeface="Comic Sans MS" panose="030F0702030302020204" pitchFamily="66" charset="0"/>
              </a:rPr>
              <a:t>prices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stability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one of the major objectives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five year plan in India. In the first plan price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came down. In all other plan price recorded a steep rise.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Price trend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plan ---    6.3%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3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---    5.8%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     9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    6.3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Plan ---   3.6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10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---    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                                            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---    7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                      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777" y="3080378"/>
            <a:ext cx="6591985" cy="5772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              </a:t>
            </a:r>
            <a:r>
              <a:rPr lang="en-US" sz="3600" dirty="0" smtClean="0">
                <a:latin typeface="Comic Sans MS" panose="030F0702030302020204" pitchFamily="66" charset="0"/>
              </a:rPr>
              <a:t>THANK YOU</a:t>
            </a:r>
            <a:endParaRPr lang="en-US" sz="36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3599</Words>
  <Application>WPS Presentation</Application>
  <PresentationFormat>On-screen Show (4:3)</PresentationFormat>
  <Paragraphs>96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Arial</vt:lpstr>
      <vt:lpstr>Comic Sans MS</vt:lpstr>
      <vt:lpstr>Times New Roman</vt:lpstr>
      <vt:lpstr>Century Gothic</vt:lpstr>
      <vt:lpstr>Microsoft YaHei</vt:lpstr>
      <vt:lpstr>Arial Unicode MS</vt:lpstr>
      <vt:lpstr>Calibri</vt:lpstr>
      <vt:lpstr>Wisp</vt:lpstr>
      <vt:lpstr>Failure of India’s Five Year Planning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              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Failure of Indias Five Year Planning </dc:title>
  <dc:creator>Microsoft</dc:creator>
  <cp:lastModifiedBy>Afshana Parveen</cp:lastModifiedBy>
  <cp:revision>44</cp:revision>
  <dcterms:created xsi:type="dcterms:W3CDTF">2020-04-01T15:05:00Z</dcterms:created>
  <dcterms:modified xsi:type="dcterms:W3CDTF">2022-06-28T06:11:12Z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23E2333C162B47EDBC840FE1402C76E6</vt:lpwstr>
  </property>
  <property fmtid="{D5CDD505-2E9C-101B-9397-08002B2CF9AE}" pid="3" name="KSOProductBuildVer">
    <vt:lpwstr>1033-11.2.0.11156</vt:lpwstr>
  </property>
</Properties>
</file>