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D4C82-AE29-4358-9C4E-91149C94EA8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6E9B96-FD67-4A1B-B6A5-A025ECA9DA5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8382000" cy="2262781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Achievement of Planning</a:t>
            </a:r>
            <a:endParaRPr lang="en-US" sz="48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343400" y="5029200"/>
            <a:ext cx="4343400" cy="1676400"/>
          </a:xfrm>
        </p:spPr>
        <p:txBody>
          <a:bodyPr>
            <a:normAutofit fontScale="90000" lnSpcReduction="20000"/>
          </a:bodyPr>
          <a:lstStyle/>
          <a:p>
            <a:r>
              <a:rPr lang="en-US" sz="2400" dirty="0" smtClean="0"/>
              <a:t>  </a:t>
            </a:r>
            <a:r>
              <a:rPr lang="en-IN" altLang="en-US" sz="2400" dirty="0" smtClean="0"/>
              <a:t>Afshana Parveen</a:t>
            </a:r>
            <a:endParaRPr lang="en-IN" altLang="en-US" sz="2400" dirty="0" smtClean="0"/>
          </a:p>
          <a:p>
            <a:r>
              <a:rPr lang="en-IN" altLang="en-US" sz="2400" dirty="0" smtClean="0"/>
              <a:t>  Assistant Professor</a:t>
            </a:r>
            <a:endParaRPr lang="en-US" sz="2400" dirty="0" smtClean="0"/>
          </a:p>
          <a:p>
            <a:r>
              <a:rPr lang="en-US" sz="2400" dirty="0" smtClean="0"/>
              <a:t>  Department of Economics</a:t>
            </a:r>
            <a:endParaRPr lang="en-US" sz="2400" dirty="0" smtClean="0"/>
          </a:p>
          <a:p>
            <a:r>
              <a:rPr lang="en-IN" altLang="en-US" sz="2400" dirty="0" smtClean="0"/>
              <a:t>  Dr.B.K.B.College</a:t>
            </a:r>
            <a:endParaRPr lang="en-US" sz="24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45720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458200" cy="5105400"/>
          </a:xfrm>
        </p:spPr>
        <p:txBody>
          <a:bodyPr>
            <a:normAutofit/>
          </a:bodyPr>
          <a:lstStyle/>
          <a:p>
            <a:pPr marL="571500" lvl="0" indent="-57150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Five Year Plan- 1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April 1951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Five year Plan discontinued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NITIAYOG- 1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January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Exhibits two phases of  growth –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1950 – 1980  --------  the first phase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1980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till date ------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phase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r>
              <a:rPr lang="en-US" dirty="0" smtClean="0"/>
              <a:t>                  </a:t>
            </a:r>
            <a:r>
              <a:rPr lang="en-US" dirty="0" smtClean="0">
                <a:latin typeface="Comic Sans MS" panose="030F0702030302020204" pitchFamily="66" charset="0"/>
              </a:rPr>
              <a:t>ACHIEVEMENTS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5626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Higher  Economic  Growth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1950 – 51    to    1980 –81   ----------------      3.5 %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1992 – 93    to    2013 – 14   ---------------       6.8% 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India’s share  in  G.D.P  increased  from  4.8% to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7%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 2001-16   making  India  the second  fastest growing  economy.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 in Per-capita  Income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Before Independence  -------       0 %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1950 – 1980  -------    1.3 %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1991--  2001  -------  4.06 % 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2005 – 2014 -------- 6.53 %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10600" cy="52578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 growth rate in food grain production</a:t>
            </a:r>
            <a:endParaRPr lang="en-US" sz="2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1950-51-      108.4 million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tons</a:t>
            </a: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1970-71-      218.1 million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tons</a:t>
            </a: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2013-14-       265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million tons</a:t>
            </a: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sector- 22 %, Horticulture-2.7 %, Horticulture crops- 7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the rate of savings and investment</a:t>
            </a:r>
            <a:endParaRPr lang="en-US" sz="2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 smtClean="0">
                <a:solidFill>
                  <a:prstClr val="black"/>
                </a:solidFill>
                <a:latin typeface="Centaur" panose="02030504050205020304" pitchFamily="18" charset="0"/>
                <a:cs typeface="Times New Roman" panose="02020603050405020304" pitchFamily="18" charset="0"/>
              </a:rPr>
              <a:t>Gross Domestic Savings</a:t>
            </a:r>
            <a:r>
              <a:rPr lang="en-US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1950-51- 9.5%   of GDP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1990-91- 22.9 % 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2001-02- 24.8 %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2007-08- 36.8 %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     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914400"/>
            <a:ext cx="8153400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Increase 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rate of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 formation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prstClr val="black"/>
                </a:solidFill>
                <a:latin typeface="Centaur" panose="02030504050205020304" pitchFamily="18" charset="0"/>
                <a:cs typeface="Times New Roman" panose="02020603050405020304" pitchFamily="18" charset="0"/>
              </a:rPr>
              <a:t>Gross </a:t>
            </a:r>
            <a:r>
              <a:rPr lang="en-US" sz="2400" b="1" dirty="0" smtClean="0">
                <a:solidFill>
                  <a:prstClr val="black"/>
                </a:solidFill>
                <a:latin typeface="Centaur" panose="02030504050205020304" pitchFamily="18" charset="0"/>
                <a:cs typeface="Times New Roman" panose="02020603050405020304" pitchFamily="18" charset="0"/>
              </a:rPr>
              <a:t>Capital Formation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1950-51- 9.8%  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GDP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1990-91-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26.6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2007-08-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38.1 %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2011-12-  39 %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Growth of Economic Infrastructure</a:t>
            </a:r>
            <a:endParaRPr lang="en-US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  <a:latin typeface="Centaur" panose="02030504050205020304" pitchFamily="18" charset="0"/>
                <a:cs typeface="Times New Roman" panose="02020603050405020304" pitchFamily="18" charset="0"/>
              </a:rPr>
              <a:t>Transport Infrastructure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Rail road- 6,687 km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Road Network- 52.32 lakhs km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Ports- 13(Major) &amp; 200(Minor)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prstClr val="black"/>
                </a:solidFill>
                <a:latin typeface="Centaur" panose="02030504050205020304" pitchFamily="18" charset="0"/>
                <a:cs typeface="Times New Roman" panose="02020603050405020304" pitchFamily="18" charset="0"/>
              </a:rPr>
              <a:t>Power Generation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1990-91-  289.4 billion kwh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2014-15- 1048.67 billion kwh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62000" y="152400"/>
            <a:ext cx="8305800" cy="66294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Development of social infrastructure</a:t>
            </a:r>
            <a:r>
              <a:rPr lang="en-US" dirty="0" smtClean="0">
                <a:solidFill>
                  <a:schemeClr val="tx1"/>
                </a:solidFill>
              </a:rPr>
              <a:t>-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  <a:latin typeface="Centaur" panose="02030504050205020304" pitchFamily="18" charset="0"/>
              </a:rPr>
              <a:t>Increase in the literacy rate-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1950- 51-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18.33% 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 types of educational and research institutions have been set up 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stock of  scientific and technically personal  now is the third in the world.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India is exporting IT personnel  and  technical experts in many countries.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India has become a centre of software outsourcing.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services like health and sanitation measures  have  increased  a lot over time.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 death per thousand has fallen from 22.8 persons in 1951 to 6.9 persons in 2011.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infant mortality rate (IMR) under 5 has come down from 126 per thousand in 1990 to 49 in 2013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/>
              <a:t>           Shift in industrial structure </a:t>
            </a:r>
            <a:r>
              <a:rPr lang="en-US" sz="2400" dirty="0" smtClean="0"/>
              <a:t>– </a:t>
            </a:r>
            <a:endParaRPr lang="en-US" sz="2400" dirty="0" smtClean="0"/>
          </a:p>
          <a:p>
            <a:r>
              <a:rPr lang="en-US" sz="2400" dirty="0"/>
              <a:t>  </a:t>
            </a:r>
            <a:r>
              <a:rPr lang="en-US" sz="2400" dirty="0" smtClean="0"/>
              <a:t>             Before reform era many public sectors enterprises were built for manufacturing steel machine tools, heavy chemicals, fertilizers and hotels. </a:t>
            </a:r>
            <a:endParaRPr lang="en-US" sz="2400" dirty="0" smtClean="0"/>
          </a:p>
          <a:p>
            <a:r>
              <a:rPr lang="en-US" sz="2400" dirty="0" smtClean="0"/>
              <a:t>      Industrial growth rate 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1956 – 1965   ------  8%                      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1965 – 1980  -------  5.7%                                                 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1980 – 1990   -------  7.8%   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2014– 2015    ------    10.4% 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400" dirty="0"/>
          </a:p>
          <a:p>
            <a:r>
              <a:rPr lang="en-US" sz="2400" dirty="0" smtClean="0"/>
              <a:t>Growth  of the  Service Sector – Contributions of the service  in 1970 – 35% of GDP. It increased to 50.4% in 2001--  02  and  60%  of GDP IN  2013 - 12                         </a:t>
            </a: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Self Reliance </a:t>
            </a:r>
            <a:r>
              <a:rPr lang="en-US" sz="2800" dirty="0" smtClean="0"/>
              <a:t>– </a:t>
            </a:r>
            <a:endParaRPr lang="en-US" sz="2800" dirty="0" smtClean="0"/>
          </a:p>
          <a:p>
            <a:r>
              <a:rPr lang="en-US" sz="2800" dirty="0" smtClean="0"/>
              <a:t>India achieved near self sufficiency in food. </a:t>
            </a:r>
            <a:endParaRPr lang="en-US" sz="2800" dirty="0" smtClean="0"/>
          </a:p>
          <a:p>
            <a:r>
              <a:rPr lang="en-US" sz="2800" dirty="0" smtClean="0"/>
              <a:t>India earns foreign  exchange by exporting many agricultural commodities </a:t>
            </a:r>
            <a:endParaRPr lang="en-US" sz="2800" dirty="0" smtClean="0"/>
          </a:p>
          <a:p>
            <a:r>
              <a:rPr lang="en-US" sz="2800" dirty="0" smtClean="0"/>
              <a:t>Countries dependence on many industrial products has diminished a great deal with the  establishment of basic industries and import substitute  industries.       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667000"/>
            <a:ext cx="6589199" cy="1280890"/>
          </a:xfrm>
        </p:spPr>
        <p:txBody>
          <a:bodyPr>
            <a:normAutofit/>
          </a:bodyPr>
          <a:lstStyle/>
          <a:p>
            <a:r>
              <a:rPr lang="en-IN" sz="4800" dirty="0" smtClean="0">
                <a:latin typeface="Comic Sans MS" panose="030F0702030302020204" pitchFamily="66" charset="0"/>
              </a:rPr>
              <a:t>Thank You</a:t>
            </a:r>
            <a:endParaRPr lang="en-IN" sz="4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3678</Words>
  <Application>WPS Presentation</Application>
  <PresentationFormat>On-screen Show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Wingdings 3</vt:lpstr>
      <vt:lpstr>Arial</vt:lpstr>
      <vt:lpstr>Times New Roman</vt:lpstr>
      <vt:lpstr>Comic Sans MS</vt:lpstr>
      <vt:lpstr>Centaur</vt:lpstr>
      <vt:lpstr>Century Gothic</vt:lpstr>
      <vt:lpstr>Microsoft YaHei</vt:lpstr>
      <vt:lpstr>Arial Unicode MS</vt:lpstr>
      <vt:lpstr>Calibri</vt:lpstr>
      <vt:lpstr>Wisp</vt:lpstr>
      <vt:lpstr>Achievement of Planning</vt:lpstr>
      <vt:lpstr>INTRODUCTION</vt:lpstr>
      <vt:lpstr>                  ACHIEVEMENTS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 You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Achivement of planning</dc:title>
  <dc:creator>Microsoft</dc:creator>
  <cp:lastModifiedBy>Afshana Parveen</cp:lastModifiedBy>
  <cp:revision>31</cp:revision>
  <dcterms:created xsi:type="dcterms:W3CDTF">2020-03-28T09:02:00Z</dcterms:created>
  <dcterms:modified xsi:type="dcterms:W3CDTF">2022-06-28T06:10:55Z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6A96C21ADBBC40B89E29DDE1306B2CA5</vt:lpwstr>
  </property>
  <property fmtid="{D5CDD505-2E9C-101B-9397-08002B2CF9AE}" pid="3" name="KSOProductBuildVer">
    <vt:lpwstr>1033-11.2.0.11156</vt:lpwstr>
  </property>
</Properties>
</file>