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2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742CD0B-1400-42B2-A9CA-85F1ACD10843}" type="datetimeFigureOut">
              <a:rPr lang="en-US" smtClean="0"/>
              <a:pPr/>
              <a:t>12/13/2022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3D2F312-4645-4CFD-A50A-B41DEDEFBFE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F742CD0B-1400-42B2-A9CA-85F1ACD10843}" type="datetimeFigureOut">
              <a:rPr lang="en-US" smtClean="0"/>
              <a:pPr/>
              <a:t>12/13/2022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3D2F312-4645-4CFD-A50A-B41DEDEFBF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742CD0B-1400-42B2-A9CA-85F1ACD10843}" type="datetimeFigureOut">
              <a:rPr lang="en-US" smtClean="0"/>
              <a:pPr/>
              <a:t>12/13/2022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3D2F312-4645-4CFD-A50A-B41DEDEFBFE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742CD0B-1400-42B2-A9CA-85F1ACD10843}" type="datetimeFigureOut">
              <a:rPr lang="en-US" smtClean="0"/>
              <a:pPr/>
              <a:t>12/13/2022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2F312-4645-4CFD-A50A-B41DEDEFBF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F742CD0B-1400-42B2-A9CA-85F1ACD10843}" type="datetimeFigureOut">
              <a:rPr lang="en-US" smtClean="0"/>
              <a:pPr/>
              <a:t>12/13/2022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D2F312-4645-4CFD-A50A-B41DEDEFBFE7}"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742CD0B-1400-42B2-A9CA-85F1ACD10843}" type="datetimeFigureOut">
              <a:rPr lang="en-US" smtClean="0"/>
              <a:pPr/>
              <a:t>12/13/2022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3D2F312-4645-4CFD-A50A-B41DEDEFBF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GANDHIAN </a:t>
            </a:r>
            <a:r>
              <a:rPr lang="en-US" smtClean="0"/>
              <a:t> PHILOSOPHY AND ITS RELEVANCE</a:t>
            </a:r>
            <a:endParaRPr lang="en-US" dirty="0"/>
          </a:p>
        </p:txBody>
      </p:sp>
      <p:sp>
        <p:nvSpPr>
          <p:cNvPr id="3" name="Subtitle 2"/>
          <p:cNvSpPr>
            <a:spLocks noGrp="1"/>
          </p:cNvSpPr>
          <p:nvPr>
            <p:ph type="subTitle" idx="1"/>
          </p:nvPr>
        </p:nvSpPr>
        <p:spPr/>
        <p:txBody>
          <a:bodyPr>
            <a:normAutofit lnSpcReduction="10000"/>
          </a:bodyPr>
          <a:lstStyle/>
          <a:p>
            <a:r>
              <a:rPr lang="en-US" dirty="0" smtClean="0"/>
              <a:t>BY- Dr. </a:t>
            </a:r>
            <a:r>
              <a:rPr lang="en-US" dirty="0" err="1" smtClean="0"/>
              <a:t>Pranami</a:t>
            </a:r>
            <a:r>
              <a:rPr lang="en-US" dirty="0" smtClean="0"/>
              <a:t> </a:t>
            </a:r>
            <a:r>
              <a:rPr lang="en-US" dirty="0" err="1" smtClean="0"/>
              <a:t>Laskar</a:t>
            </a:r>
            <a:endParaRPr lang="en-US" dirty="0" smtClean="0"/>
          </a:p>
          <a:p>
            <a:r>
              <a:rPr lang="en-US" dirty="0" smtClean="0"/>
              <a:t>Political Science Department,</a:t>
            </a:r>
          </a:p>
          <a:p>
            <a:r>
              <a:rPr lang="en-US" dirty="0" smtClean="0"/>
              <a:t>Dr. BKB College, </a:t>
            </a:r>
            <a:r>
              <a:rPr lang="en-US" dirty="0" err="1" smtClean="0"/>
              <a:t>Puranigudam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normAutofit fontScale="85000" lnSpcReduction="20000"/>
          </a:bodyPr>
          <a:lstStyle/>
          <a:p>
            <a:pPr>
              <a:buNone/>
            </a:pPr>
            <a:r>
              <a:rPr lang="en-US" dirty="0" smtClean="0"/>
              <a:t>    Decentralization: </a:t>
            </a:r>
          </a:p>
          <a:p>
            <a:r>
              <a:rPr lang="en-US" dirty="0" smtClean="0"/>
              <a:t> Gandhi’s democracy was based upon his idea of decentralization of economic and political power. He was totally opposed to the concentration of economic and political power in the hands of the state. </a:t>
            </a:r>
          </a:p>
          <a:p>
            <a:r>
              <a:rPr lang="en-US" dirty="0" smtClean="0"/>
              <a:t>He viewed that there must be the abolition of large scale industries and they must be replaced by the cottage industries.  </a:t>
            </a:r>
          </a:p>
          <a:p>
            <a:r>
              <a:rPr lang="en-US" dirty="0" smtClean="0"/>
              <a:t>Through decentralization he sought to build a harmonious and perfect society. He regarded villages are the centre of Indian economy and the polity.</a:t>
            </a:r>
          </a:p>
          <a:p>
            <a:r>
              <a:rPr lang="en-US" dirty="0" smtClean="0"/>
              <a:t> For political decentralization he wanted that the state authority must be reduced to the minimum and maximum authority must be given to the village community. Here he offered the concept of </a:t>
            </a:r>
            <a:r>
              <a:rPr lang="en-US" dirty="0" err="1" smtClean="0"/>
              <a:t>Panchayati</a:t>
            </a:r>
            <a:r>
              <a:rPr lang="en-US" dirty="0" smtClean="0"/>
              <a:t> Raj. </a:t>
            </a:r>
          </a:p>
          <a:p>
            <a:r>
              <a:rPr lang="en-US" dirty="0" smtClean="0"/>
              <a:t>Mahatma Gandhi always favored the development of village community. Therefore he introduced the </a:t>
            </a:r>
            <a:r>
              <a:rPr lang="en-US" dirty="0" err="1" smtClean="0"/>
              <a:t>Panchayat</a:t>
            </a:r>
            <a:r>
              <a:rPr lang="en-US" dirty="0" smtClean="0"/>
              <a:t> system to strengthen the grass root level of democracy.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239000" cy="5922336"/>
          </a:xfrm>
        </p:spPr>
        <p:txBody>
          <a:bodyPr>
            <a:normAutofit fontScale="92500" lnSpcReduction="10000"/>
          </a:bodyPr>
          <a:lstStyle/>
          <a:p>
            <a:pPr>
              <a:buNone/>
            </a:pPr>
            <a:r>
              <a:rPr lang="en-US" b="1" dirty="0" smtClean="0"/>
              <a:t>Directive Principles of State Policy:</a:t>
            </a:r>
          </a:p>
          <a:p>
            <a:pPr>
              <a:buNone/>
            </a:pPr>
            <a:r>
              <a:rPr lang="en-US" dirty="0" smtClean="0"/>
              <a:t>                Directive Principles of State Policies are one of the most important features of our constitution. There are some principles which are based on </a:t>
            </a:r>
            <a:r>
              <a:rPr lang="en-US" dirty="0" err="1" smtClean="0"/>
              <a:t>Gandhian</a:t>
            </a:r>
            <a:r>
              <a:rPr lang="en-US" dirty="0" smtClean="0"/>
              <a:t> Ideology are included in the Directive Principles. Those principles require the state:</a:t>
            </a:r>
          </a:p>
          <a:p>
            <a:pPr lvl="0"/>
            <a:r>
              <a:rPr lang="en-US" dirty="0" smtClean="0"/>
              <a:t>To organize village </a:t>
            </a:r>
            <a:r>
              <a:rPr lang="en-US" dirty="0" err="1" smtClean="0"/>
              <a:t>panchayat</a:t>
            </a:r>
            <a:r>
              <a:rPr lang="en-US" dirty="0" smtClean="0"/>
              <a:t> (Article 40)</a:t>
            </a:r>
          </a:p>
          <a:p>
            <a:pPr lvl="0"/>
            <a:r>
              <a:rPr lang="en-US" dirty="0" smtClean="0"/>
              <a:t>To promote cottage industries (Article 43)</a:t>
            </a:r>
          </a:p>
          <a:p>
            <a:pPr lvl="0"/>
            <a:r>
              <a:rPr lang="en-US" dirty="0" smtClean="0"/>
              <a:t>Promotion of co-operative societies (Article 43B)</a:t>
            </a:r>
          </a:p>
          <a:p>
            <a:pPr lvl="0"/>
            <a:r>
              <a:rPr lang="en-US" dirty="0" smtClean="0"/>
              <a:t>To promote the educational and economic interests of ST, SC and other weaker sections of the society (Article46)</a:t>
            </a:r>
          </a:p>
          <a:p>
            <a:r>
              <a:rPr lang="en-US" dirty="0" smtClean="0"/>
              <a:t>To prohibit the consumption of intoxicating drinks and drugs (Article 47</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239000" cy="5922336"/>
          </a:xfrm>
        </p:spPr>
        <p:txBody>
          <a:bodyPr>
            <a:normAutofit/>
          </a:bodyPr>
          <a:lstStyle/>
          <a:p>
            <a:pPr>
              <a:buNone/>
            </a:pPr>
            <a:r>
              <a:rPr lang="en-US" b="1" dirty="0" smtClean="0"/>
              <a:t>                         Political party</a:t>
            </a:r>
            <a:r>
              <a:rPr lang="en-US" dirty="0" smtClean="0"/>
              <a:t>: 	</a:t>
            </a:r>
          </a:p>
          <a:p>
            <a:r>
              <a:rPr lang="en-US" dirty="0" smtClean="0"/>
              <a:t> Gandhi considered political parties are too artificial and unnatural. They are accused of artificially dividing people. </a:t>
            </a:r>
          </a:p>
          <a:p>
            <a:r>
              <a:rPr lang="en-US" dirty="0" smtClean="0"/>
              <a:t>In place of political party Gandhi wanted the decisions to be taken unanimously. </a:t>
            </a:r>
          </a:p>
          <a:p>
            <a:r>
              <a:rPr lang="en-US" dirty="0" smtClean="0"/>
              <a:t>If we look at the present trend in Indian electoral politics we find that there is misuse of electoral process by political parties for their narrow ends.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239000" cy="5998536"/>
          </a:xfrm>
        </p:spPr>
        <p:txBody>
          <a:bodyPr>
            <a:normAutofit/>
          </a:bodyPr>
          <a:lstStyle/>
          <a:p>
            <a:pPr>
              <a:buNone/>
            </a:pPr>
            <a:r>
              <a:rPr lang="en-US" b="1" i="1" dirty="0" smtClean="0"/>
              <a:t>                        INTRODUCTION: </a:t>
            </a:r>
          </a:p>
          <a:p>
            <a:r>
              <a:rPr lang="en-US" dirty="0" smtClean="0"/>
              <a:t>Mahatma Gandhi was an excellent human being. </a:t>
            </a:r>
          </a:p>
          <a:p>
            <a:r>
              <a:rPr lang="en-US" dirty="0" smtClean="0"/>
              <a:t>Gandhi was the greatest man that India presented to the world in modern times.</a:t>
            </a:r>
          </a:p>
          <a:p>
            <a:r>
              <a:rPr lang="en-US" dirty="0" smtClean="0"/>
              <a:t>Gandhi’s philosophy and ideas were so unique that those ideas shaped and led our country to a proper direction. </a:t>
            </a:r>
          </a:p>
          <a:p>
            <a:r>
              <a:rPr lang="en-US" dirty="0" smtClean="0"/>
              <a:t>He is rightly said as the father of the nation and a role of a father in the country’s fate is always relevant.</a:t>
            </a:r>
          </a:p>
          <a:p>
            <a:r>
              <a:rPr lang="en-US" dirty="0" smtClean="0"/>
              <a:t>Gandhi was one of the foremost champions of democratic ideas.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239000" cy="5922336"/>
          </a:xfrm>
        </p:spPr>
        <p:txBody>
          <a:bodyPr>
            <a:normAutofit lnSpcReduction="10000"/>
          </a:bodyPr>
          <a:lstStyle/>
          <a:p>
            <a:pPr>
              <a:buNone/>
            </a:pPr>
            <a:r>
              <a:rPr lang="en-US" sz="2800" b="1" i="1" dirty="0" smtClean="0"/>
              <a:t>           GANDHIAN PHILOSOPHY</a:t>
            </a:r>
            <a:r>
              <a:rPr lang="en-US" dirty="0" smtClean="0"/>
              <a:t>:</a:t>
            </a:r>
          </a:p>
          <a:p>
            <a:r>
              <a:rPr lang="en-US" dirty="0" err="1" smtClean="0"/>
              <a:t>Gandhian</a:t>
            </a:r>
            <a:r>
              <a:rPr lang="en-US" dirty="0" smtClean="0"/>
              <a:t> philosophy is significant for the moral, sociological and political insights.</a:t>
            </a:r>
          </a:p>
          <a:p>
            <a:r>
              <a:rPr lang="en-US" dirty="0" smtClean="0"/>
              <a:t>Gandhi always dreamt for a non-violent society where only peace prevails. In fact he was an absolute pacifist.</a:t>
            </a:r>
          </a:p>
          <a:p>
            <a:r>
              <a:rPr lang="en-US" dirty="0" smtClean="0"/>
              <a:t> According him, moral progress of an individual is more important than material progress. </a:t>
            </a:r>
          </a:p>
          <a:p>
            <a:r>
              <a:rPr lang="en-US" dirty="0" smtClean="0"/>
              <a:t>He wanted to establish a welfare state which he named as </a:t>
            </a:r>
            <a:r>
              <a:rPr lang="en-US" dirty="0" err="1" smtClean="0"/>
              <a:t>RamRajya</a:t>
            </a:r>
            <a:r>
              <a:rPr lang="en-US" dirty="0" smtClean="0"/>
              <a:t> which would be dominated by truth, ahimsa and freedom. He also wanted to abolish state by means of Satyagraha or non-violent means. In fact he wanted to establish a new society.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normAutofit fontScale="77500" lnSpcReduction="20000"/>
          </a:bodyPr>
          <a:lstStyle/>
          <a:p>
            <a:r>
              <a:rPr lang="en-US" dirty="0" smtClean="0"/>
              <a:t>Gandhi’s whole political philosophy was the natural consequence of his religious and moral philosophy.</a:t>
            </a:r>
          </a:p>
          <a:p>
            <a:r>
              <a:rPr lang="en-US" dirty="0" smtClean="0"/>
              <a:t>Gandhi attempted to apply moral and ethical truths to the facts of social and political life. </a:t>
            </a:r>
          </a:p>
          <a:p>
            <a:r>
              <a:rPr lang="en-US" dirty="0" smtClean="0"/>
              <a:t>He believed that religion and politics must go hand in hand. For Gandhi Politics was a part of man’s life. Gandhi viewed that political activity of man is closely related to the other activities of man and all these activities influence each other. </a:t>
            </a:r>
          </a:p>
          <a:p>
            <a:r>
              <a:rPr lang="en-US" dirty="0" smtClean="0"/>
              <a:t>Gandhi never separated politics from other walks of life. He was always against of concentration of power in political field. </a:t>
            </a:r>
          </a:p>
          <a:p>
            <a:r>
              <a:rPr lang="en-US" dirty="0" smtClean="0"/>
              <a:t>He also opposed the use of violence or force associated with political power.  </a:t>
            </a:r>
          </a:p>
          <a:p>
            <a:r>
              <a:rPr lang="en-US" dirty="0" smtClean="0"/>
              <a:t>Mahatma Gandhi adopted for a ‘village based political formation fostered by a classless, stateless society’.</a:t>
            </a:r>
          </a:p>
          <a:p>
            <a:r>
              <a:rPr lang="en-US" dirty="0" smtClean="0"/>
              <a:t>According to him freedom can be obtained through a process of inner purification. </a:t>
            </a:r>
          </a:p>
          <a:p>
            <a:r>
              <a:rPr lang="en-US" dirty="0" smtClean="0"/>
              <a:t>We have divided the political philosophies of Mahatma Gandhi into some parts. We are going to briefly discuss those parts below.</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fontScale="77500" lnSpcReduction="20000"/>
          </a:bodyPr>
          <a:lstStyle/>
          <a:p>
            <a:pPr>
              <a:buNone/>
            </a:pPr>
            <a:r>
              <a:rPr lang="en-US" b="1" dirty="0" smtClean="0"/>
              <a:t>                                 Satyagraha: </a:t>
            </a:r>
          </a:p>
          <a:p>
            <a:r>
              <a:rPr lang="en-US" dirty="0" smtClean="0"/>
              <a:t>Satyagraha is Gandhi’s ultimate contribution to the modern political philosophy. Satyagraha is the chief weapon of </a:t>
            </a:r>
            <a:r>
              <a:rPr lang="en-US" dirty="0" err="1" smtClean="0"/>
              <a:t>Gandhian</a:t>
            </a:r>
            <a:r>
              <a:rPr lang="en-US" dirty="0" smtClean="0"/>
              <a:t> political action that has been defined as the soul force by him. </a:t>
            </a:r>
          </a:p>
          <a:p>
            <a:r>
              <a:rPr lang="en-US" dirty="0" smtClean="0"/>
              <a:t>Satyagraha means resistance but is different from passive resistance. It is actually active resistance, acting on the path of truth. </a:t>
            </a:r>
          </a:p>
          <a:p>
            <a:r>
              <a:rPr lang="en-US" dirty="0" smtClean="0"/>
              <a:t>Gandhi regarded Satyagraha as inherent and birthright and a moral prerogative of a human being. It is an ideal weapon of war of righteousness. </a:t>
            </a:r>
          </a:p>
          <a:p>
            <a:r>
              <a:rPr lang="en-US" dirty="0" smtClean="0"/>
              <a:t>Explaining the working of Satyagraha as a political weapon Gandhi has insisted that it is based on truth and non-violence. It simply means adhering to truth at any circumstances. </a:t>
            </a:r>
          </a:p>
          <a:p>
            <a:r>
              <a:rPr lang="en-US" dirty="0" smtClean="0"/>
              <a:t>According to Gandhi Satyagraha is the most powerful weapon for fighting against imperialism or a powerful enemy. </a:t>
            </a:r>
          </a:p>
          <a:p>
            <a:r>
              <a:rPr lang="en-US" dirty="0" smtClean="0"/>
              <a:t>Satyagraha includes non violent pressure tactics such as agitation, demonstration, picketing, </a:t>
            </a:r>
            <a:r>
              <a:rPr lang="en-US" dirty="0" err="1" smtClean="0"/>
              <a:t>dharna</a:t>
            </a:r>
            <a:r>
              <a:rPr lang="en-US" dirty="0" smtClean="0"/>
              <a:t>, economic boycott, nonpayment of taxes, non co operation etc.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7239000" cy="5922336"/>
          </a:xfrm>
        </p:spPr>
        <p:txBody>
          <a:bodyPr>
            <a:normAutofit fontScale="85000" lnSpcReduction="20000"/>
          </a:bodyPr>
          <a:lstStyle/>
          <a:p>
            <a:pPr>
              <a:buNone/>
            </a:pPr>
            <a:r>
              <a:rPr lang="en-US" dirty="0" smtClean="0"/>
              <a:t>  Non-violence:</a:t>
            </a:r>
          </a:p>
          <a:p>
            <a:r>
              <a:rPr lang="en-US" dirty="0" smtClean="0"/>
              <a:t> Gandhi was an ardent believer of non-violence or ahimsa. It means in negative sense ‘no injury either in words or deeds’ and ‘love for others’ in a positive sense.  </a:t>
            </a:r>
          </a:p>
          <a:p>
            <a:r>
              <a:rPr lang="en-US" dirty="0" smtClean="0"/>
              <a:t>According to him, one should be non-violent both in thought and action. He viewed that truth can be only realized through ahimsa. He saw truth and non-violence ‘as the two sides of the same coin’. </a:t>
            </a:r>
          </a:p>
          <a:p>
            <a:r>
              <a:rPr lang="en-US" dirty="0" smtClean="0"/>
              <a:t>Gandhi’s technique of non-violence was aimed at promoting social change. In present day context, if we look at the international relations of the countries we will see that countries are often using violent means to achieve their goal. </a:t>
            </a:r>
          </a:p>
          <a:p>
            <a:r>
              <a:rPr lang="en-US" dirty="0" smtClean="0"/>
              <a:t>In fact if we look at the nature of international terrorism, all terrorist groups are becoming so brutal and they are violating human rights of the people.</a:t>
            </a:r>
          </a:p>
          <a:p>
            <a:r>
              <a:rPr lang="en-US" dirty="0" smtClean="0"/>
              <a:t>Therefore if we abide by the non-violent principle of Mahatma Gandhi, then we can imagine for a world where only peace prevails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fontScale="92500" lnSpcReduction="20000"/>
          </a:bodyPr>
          <a:lstStyle/>
          <a:p>
            <a:pPr>
              <a:buNone/>
            </a:pPr>
            <a:r>
              <a:rPr lang="en-US" dirty="0" smtClean="0"/>
              <a:t> </a:t>
            </a:r>
            <a:r>
              <a:rPr lang="en-US" b="1" dirty="0" smtClean="0"/>
              <a:t>Ideal state</a:t>
            </a:r>
            <a:r>
              <a:rPr lang="en-US" dirty="0" smtClean="0"/>
              <a:t>: 	</a:t>
            </a:r>
          </a:p>
          <a:p>
            <a:r>
              <a:rPr lang="en-US" dirty="0" smtClean="0"/>
              <a:t>Gandhi very firmly believed that the state was an instrument of coercion. </a:t>
            </a:r>
          </a:p>
          <a:p>
            <a:r>
              <a:rPr lang="en-US" dirty="0" smtClean="0"/>
              <a:t>Gandhi depicted the idea of a society in Hind </a:t>
            </a:r>
            <a:r>
              <a:rPr lang="en-US" dirty="0" err="1" smtClean="0"/>
              <a:t>Swaraj</a:t>
            </a:r>
            <a:r>
              <a:rPr lang="en-US" dirty="0" smtClean="0"/>
              <a:t> where every individual was the master of his own destiny. </a:t>
            </a:r>
          </a:p>
          <a:p>
            <a:r>
              <a:rPr lang="en-US" dirty="0" smtClean="0"/>
              <a:t>Like the classical liberals Gandhi favored state with least function. </a:t>
            </a:r>
          </a:p>
          <a:p>
            <a:r>
              <a:rPr lang="en-US" dirty="0" smtClean="0"/>
              <a:t>He advocated that the Government ought to rule the most minimum. He rejected the concept of absolute state.</a:t>
            </a:r>
          </a:p>
          <a:p>
            <a:r>
              <a:rPr lang="en-US" dirty="0" smtClean="0"/>
              <a:t> But he did not want to abolish the institution of state altogether. </a:t>
            </a:r>
          </a:p>
          <a:p>
            <a:r>
              <a:rPr lang="en-US" dirty="0" smtClean="0"/>
              <a:t>He thought that the state, though an oppressive instrument, had utility for the individual. </a:t>
            </a:r>
          </a:p>
          <a:p>
            <a:r>
              <a:rPr lang="en-US" dirty="0" smtClean="0"/>
              <a:t>Therefore state according to him is a necessary institution though evil as well.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239000" cy="6150936"/>
          </a:xfrm>
        </p:spPr>
        <p:txBody>
          <a:bodyPr>
            <a:normAutofit fontScale="62500" lnSpcReduction="20000"/>
          </a:bodyPr>
          <a:lstStyle/>
          <a:p>
            <a:endParaRPr lang="en-US" dirty="0" smtClean="0"/>
          </a:p>
          <a:p>
            <a:pPr>
              <a:buNone/>
            </a:pPr>
            <a:r>
              <a:rPr lang="en-US" dirty="0" smtClean="0"/>
              <a:t>     RAM RAJYA:</a:t>
            </a:r>
          </a:p>
          <a:p>
            <a:r>
              <a:rPr lang="en-US" dirty="0" smtClean="0"/>
              <a:t>Gandhi wanted to build an ideal society as well as a ideal polity which what he called as ‘</a:t>
            </a:r>
            <a:r>
              <a:rPr lang="en-US" dirty="0" err="1" smtClean="0"/>
              <a:t>Ramrajya</a:t>
            </a:r>
            <a:r>
              <a:rPr lang="en-US" dirty="0" smtClean="0"/>
              <a:t>’. </a:t>
            </a:r>
          </a:p>
          <a:p>
            <a:r>
              <a:rPr lang="en-US" dirty="0" smtClean="0"/>
              <a:t>Gandhi was a practical realist. Among his various ideals his concept of Ram </a:t>
            </a:r>
            <a:r>
              <a:rPr lang="en-US" dirty="0" err="1" smtClean="0"/>
              <a:t>Rajya</a:t>
            </a:r>
            <a:r>
              <a:rPr lang="en-US" dirty="0" smtClean="0"/>
              <a:t> is an important one. This is the ideal state laid down by him before the country. </a:t>
            </a:r>
          </a:p>
          <a:p>
            <a:r>
              <a:rPr lang="en-US" dirty="0" smtClean="0"/>
              <a:t>By Ram </a:t>
            </a:r>
            <a:r>
              <a:rPr lang="en-US" dirty="0" err="1" smtClean="0"/>
              <a:t>Rajya</a:t>
            </a:r>
            <a:r>
              <a:rPr lang="en-US" dirty="0" smtClean="0"/>
              <a:t> Gandhi did not mean the </a:t>
            </a:r>
            <a:r>
              <a:rPr lang="en-US" dirty="0" err="1" smtClean="0"/>
              <a:t>Rajya</a:t>
            </a:r>
            <a:r>
              <a:rPr lang="en-US" dirty="0" smtClean="0"/>
              <a:t> or state of any particular person. In this ideal state the people will be their own sovereign. They will be self- disciplined, truthful and non violent.</a:t>
            </a:r>
          </a:p>
          <a:p>
            <a:r>
              <a:rPr lang="en-US" dirty="0" smtClean="0"/>
              <a:t>Ram for Gandhi was a personification of virtue. Ram </a:t>
            </a:r>
            <a:r>
              <a:rPr lang="en-US" dirty="0" err="1" smtClean="0"/>
              <a:t>Rajya</a:t>
            </a:r>
            <a:r>
              <a:rPr lang="en-US" dirty="0" smtClean="0"/>
              <a:t> for Gandhi stood for noble conduct, self-restraint, popular administration and public happiness.</a:t>
            </a:r>
          </a:p>
          <a:p>
            <a:r>
              <a:rPr lang="en-US" dirty="0" smtClean="0"/>
              <a:t> It would not be a caste- ridden society and it will be a society of economic equality. In the society based on Ram </a:t>
            </a:r>
            <a:r>
              <a:rPr lang="en-US" dirty="0" err="1" smtClean="0"/>
              <a:t>Rajya</a:t>
            </a:r>
            <a:r>
              <a:rPr lang="en-US" dirty="0" smtClean="0"/>
              <a:t> there will be no conflicts and no tensions and everybody would earn an honest living. </a:t>
            </a:r>
          </a:p>
          <a:p>
            <a:r>
              <a:rPr lang="en-US" dirty="0" smtClean="0"/>
              <a:t>It was the ideal of a perfect society as Gandhi looked at it. It was more a society than a state. The concept of Ram </a:t>
            </a:r>
            <a:r>
              <a:rPr lang="en-US" dirty="0" err="1" smtClean="0"/>
              <a:t>Rajya</a:t>
            </a:r>
            <a:r>
              <a:rPr lang="en-US" dirty="0" smtClean="0"/>
              <a:t> is not merely a political ideal but also represents the rule of the moral spirit. For the establishment of a Ram </a:t>
            </a:r>
            <a:r>
              <a:rPr lang="en-US" dirty="0" err="1" smtClean="0"/>
              <a:t>Rajya</a:t>
            </a:r>
            <a:r>
              <a:rPr lang="en-US" dirty="0" smtClean="0"/>
              <a:t> Gandhi wanted the intensification of moral will. </a:t>
            </a:r>
          </a:p>
          <a:p>
            <a:r>
              <a:rPr lang="en-US" dirty="0" smtClean="0"/>
              <a:t>Whether the ideal of Ram </a:t>
            </a:r>
            <a:r>
              <a:rPr lang="en-US" dirty="0" err="1" smtClean="0"/>
              <a:t>Rajya</a:t>
            </a:r>
            <a:r>
              <a:rPr lang="en-US" dirty="0" smtClean="0"/>
              <a:t> is practicable or not it depends on the belief system of the people on truth, non-violence and morality. It may look like a utopian ideal state like Plato’s ideal state; nevertheless Gandhi firmly hoped that it was not altogether impossible to realize the ideals of Ram </a:t>
            </a:r>
            <a:r>
              <a:rPr lang="en-US" dirty="0" err="1" smtClean="0"/>
              <a:t>Rajya</a:t>
            </a:r>
            <a:r>
              <a:rPr lang="en-US" dirty="0" smtClean="0"/>
              <a: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239000" cy="5998536"/>
          </a:xfrm>
        </p:spPr>
        <p:txBody>
          <a:bodyPr>
            <a:normAutofit fontScale="85000" lnSpcReduction="10000"/>
          </a:bodyPr>
          <a:lstStyle/>
          <a:p>
            <a:pPr>
              <a:buNone/>
            </a:pPr>
            <a:r>
              <a:rPr lang="en-US" dirty="0" smtClean="0"/>
              <a:t>  </a:t>
            </a:r>
            <a:r>
              <a:rPr lang="en-US" b="1" dirty="0" err="1" smtClean="0"/>
              <a:t>Swaraj</a:t>
            </a:r>
            <a:r>
              <a:rPr lang="en-US" b="1" dirty="0" smtClean="0"/>
              <a:t>:</a:t>
            </a:r>
          </a:p>
          <a:p>
            <a:r>
              <a:rPr lang="en-US" dirty="0" smtClean="0"/>
              <a:t> According to Gandhi, </a:t>
            </a:r>
            <a:r>
              <a:rPr lang="en-US" dirty="0" err="1" smtClean="0"/>
              <a:t>Swaraj</a:t>
            </a:r>
            <a:r>
              <a:rPr lang="en-US" dirty="0" smtClean="0"/>
              <a:t> included much more than the country’s independence. The concept of </a:t>
            </a:r>
            <a:r>
              <a:rPr lang="en-US" dirty="0" err="1" smtClean="0"/>
              <a:t>Swaraj</a:t>
            </a:r>
            <a:r>
              <a:rPr lang="en-US" dirty="0" smtClean="0"/>
              <a:t> got developed during the struggle for India’s liberation. </a:t>
            </a:r>
          </a:p>
          <a:p>
            <a:r>
              <a:rPr lang="en-US" dirty="0" smtClean="0"/>
              <a:t>In his book, ‘Hind </a:t>
            </a:r>
            <a:r>
              <a:rPr lang="en-US" dirty="0" err="1" smtClean="0"/>
              <a:t>Swaraj</a:t>
            </a:r>
            <a:r>
              <a:rPr lang="en-US" dirty="0" smtClean="0"/>
              <a:t>’ Gandhi used the word ‘</a:t>
            </a:r>
            <a:r>
              <a:rPr lang="en-US" dirty="0" err="1" smtClean="0"/>
              <a:t>swaraj</a:t>
            </a:r>
            <a:r>
              <a:rPr lang="en-US" dirty="0" smtClean="0"/>
              <a:t>’ to mean much more than ‘simply wanting the English rule without the Englishmen, the tiger’s nature but not the tiger.’ He was of the opinion that the English rule, in its institutions </a:t>
            </a:r>
            <a:r>
              <a:rPr lang="en-US" dirty="0" err="1" smtClean="0"/>
              <a:t>realting</a:t>
            </a:r>
            <a:r>
              <a:rPr lang="en-US" dirty="0" smtClean="0"/>
              <a:t> to politics, economy, bureaucracy, legal system, military arrangement and educational scheme, were inherently unjust, exploitative and alienating.</a:t>
            </a:r>
          </a:p>
          <a:p>
            <a:r>
              <a:rPr lang="en-US" dirty="0" smtClean="0"/>
              <a:t> Gandhi thought of </a:t>
            </a:r>
            <a:r>
              <a:rPr lang="en-US" dirty="0" err="1" smtClean="0"/>
              <a:t>swaraj</a:t>
            </a:r>
            <a:r>
              <a:rPr lang="en-US" dirty="0" smtClean="0"/>
              <a:t> as two dimensional. These are:</a:t>
            </a:r>
          </a:p>
          <a:p>
            <a:pPr lvl="0"/>
            <a:r>
              <a:rPr lang="en-US" dirty="0" smtClean="0"/>
              <a:t>It implied self-rule for India as an independent nation.</a:t>
            </a:r>
          </a:p>
          <a:p>
            <a:pPr lvl="0"/>
            <a:r>
              <a:rPr lang="en-US" dirty="0" smtClean="0"/>
              <a:t>It implied self-rule for the individual. </a:t>
            </a:r>
          </a:p>
          <a:p>
            <a:pPr>
              <a:buNone/>
            </a:pP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24</TotalTime>
  <Words>1375</Words>
  <Application>Microsoft Office PowerPoint</Application>
  <PresentationFormat>On-screen Show (4:3)</PresentationFormat>
  <Paragraphs>76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Opulent</vt:lpstr>
      <vt:lpstr>GANDHIAN  PHILOSOPHY AND ITS RELEVANCE</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MAHATMA GANDHI AND HIS PHILOSOPHY</dc:title>
  <dc:creator>dg</dc:creator>
  <cp:lastModifiedBy>dg</cp:lastModifiedBy>
  <cp:revision>5</cp:revision>
  <dcterms:created xsi:type="dcterms:W3CDTF">2022-12-13T09:34:37Z</dcterms:created>
  <dcterms:modified xsi:type="dcterms:W3CDTF">2022-12-13T10:02:19Z</dcterms:modified>
</cp:coreProperties>
</file>