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9"/>
  </p:notesMasterIdLst>
  <p:sldIdLst>
    <p:sldId id="256" r:id="rId2"/>
    <p:sldId id="257" r:id="rId3"/>
    <p:sldId id="265" r:id="rId4"/>
    <p:sldId id="266" r:id="rId5"/>
    <p:sldId id="260" r:id="rId6"/>
    <p:sldId id="262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8C9D"/>
    <a:srgbClr val="EAEAEA"/>
    <a:srgbClr val="FFFFFF"/>
    <a:srgbClr val="1F13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2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C1FFB-6882-4464-8A31-F94DCF8FF39B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D994C7-87A3-4924-AFB5-1594723B1B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951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D994C7-87A3-4924-AFB5-1594723B1BB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F3B7F-1D32-46B6-AA6B-0BD69485E1AB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1111-BA9C-40D9-80D0-D25019D15A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F3B7F-1D32-46B6-AA6B-0BD69485E1AB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1111-BA9C-40D9-80D0-D25019D15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F3B7F-1D32-46B6-AA6B-0BD69485E1AB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1111-BA9C-40D9-80D0-D25019D15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F3B7F-1D32-46B6-AA6B-0BD69485E1AB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1111-BA9C-40D9-80D0-D25019D15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F3B7F-1D32-46B6-AA6B-0BD69485E1AB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B441111-BA9C-40D9-80D0-D25019D15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F3B7F-1D32-46B6-AA6B-0BD69485E1AB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1111-BA9C-40D9-80D0-D25019D15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F3B7F-1D32-46B6-AA6B-0BD69485E1AB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1111-BA9C-40D9-80D0-D25019D15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F3B7F-1D32-46B6-AA6B-0BD69485E1AB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1111-BA9C-40D9-80D0-D25019D15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F3B7F-1D32-46B6-AA6B-0BD69485E1AB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1111-BA9C-40D9-80D0-D25019D15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F3B7F-1D32-46B6-AA6B-0BD69485E1AB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1111-BA9C-40D9-80D0-D25019D15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F3B7F-1D32-46B6-AA6B-0BD69485E1AB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1111-BA9C-40D9-80D0-D25019D15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FBF3B7F-1D32-46B6-AA6B-0BD69485E1AB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B441111-BA9C-40D9-80D0-D25019D15A4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o-GLOBALIZATION-facebook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04800" y="381000"/>
            <a:ext cx="8229600" cy="1828800"/>
          </a:xfrm>
        </p:spPr>
        <p:txBody>
          <a:bodyPr>
            <a:scene3d>
              <a:camera prst="orthographicFront"/>
              <a:lightRig rig="soft" dir="t">
                <a:rot lat="0" lon="0" rev="17220000"/>
              </a:lightRig>
            </a:scene3d>
            <a:sp3d extrusionH="57150" prstMaterial="softEdge">
              <a:bevelT w="69850" h="69850" prst="divot"/>
            </a:sp3d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SOCIAL CHANGE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3" name="Subtitle 12"/>
          <p:cNvSpPr>
            <a:spLocks noGrp="1"/>
          </p:cNvSpPr>
          <p:nvPr>
            <p:ph type="subTitle" idx="1"/>
          </p:nvPr>
        </p:nvSpPr>
        <p:spPr>
          <a:xfrm>
            <a:off x="2743200" y="3810000"/>
            <a:ext cx="6400800" cy="17526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Arial Black" pitchFamily="34" charset="0"/>
              </a:rPr>
              <a:t>Presented by-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b="1" dirty="0" smtClean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b="1" dirty="0" smtClean="0">
                <a:solidFill>
                  <a:schemeClr val="bg1"/>
                </a:solidFill>
                <a:latin typeface="Arial Black" pitchFamily="34" charset="0"/>
              </a:rPr>
              <a:t>Sagarika </a:t>
            </a:r>
            <a:r>
              <a:rPr lang="en-US" b="1" dirty="0" smtClean="0">
                <a:solidFill>
                  <a:schemeClr val="bg1"/>
                </a:solidFill>
                <a:latin typeface="Arial Black" pitchFamily="34" charset="0"/>
              </a:rPr>
              <a:t>Sharma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Arial Black" pitchFamily="34" charset="0"/>
              </a:rPr>
              <a:t>Dept. Of Sociology </a:t>
            </a:r>
            <a:endParaRPr lang="en-US" b="1" dirty="0">
              <a:solidFill>
                <a:schemeClr val="bg1"/>
              </a:solidFill>
              <a:latin typeface="Arial Black" pitchFamily="34" charset="0"/>
            </a:endParaRPr>
          </a:p>
          <a:p>
            <a:r>
              <a:rPr lang="en-US" b="1" dirty="0" smtClean="0">
                <a:solidFill>
                  <a:schemeClr val="bg1"/>
                </a:solidFill>
                <a:latin typeface="Arial Black" pitchFamily="34" charset="0"/>
              </a:rPr>
              <a:t>Dr. BKB College, </a:t>
            </a:r>
            <a:r>
              <a:rPr lang="en-US" b="1" dirty="0" err="1" smtClean="0">
                <a:solidFill>
                  <a:schemeClr val="bg1"/>
                </a:solidFill>
                <a:latin typeface="Arial Black" pitchFamily="34" charset="0"/>
              </a:rPr>
              <a:t>Puranigudam</a:t>
            </a:r>
            <a:endParaRPr lang="en-US" b="1" dirty="0">
              <a:solidFill>
                <a:schemeClr val="bg1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0"/>
            <a:ext cx="8229600" cy="990600"/>
          </a:xfrm>
        </p:spPr>
        <p:txBody>
          <a:bodyPr/>
          <a:lstStyle/>
          <a:p>
            <a:r>
              <a:rPr lang="en-US" dirty="0" smtClean="0">
                <a:solidFill>
                  <a:srgbClr val="EAEAEA"/>
                </a:solidFill>
              </a:rPr>
              <a:t>DEFINITION:</a:t>
            </a:r>
            <a:endParaRPr lang="en-US" dirty="0">
              <a:solidFill>
                <a:srgbClr val="EAEAEA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447800"/>
            <a:ext cx="7620000" cy="4724400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“Social Change may be defined as a new fashion or mode, either modifying or replacing the old, in the life of people.”- H T </a:t>
            </a:r>
            <a:r>
              <a:rPr lang="en-US" dirty="0" err="1" smtClean="0"/>
              <a:t>Majumdar</a:t>
            </a:r>
            <a:r>
              <a:rPr lang="en-US" dirty="0" smtClean="0"/>
              <a:t>.</a:t>
            </a:r>
          </a:p>
          <a:p>
            <a:pPr algn="just"/>
            <a:endParaRPr lang="en-US" dirty="0"/>
          </a:p>
          <a:p>
            <a:pPr algn="just"/>
            <a:r>
              <a:rPr lang="en-US" dirty="0" smtClean="0"/>
              <a:t>“ By social change is meant only such alternations as occur in social organization, that is, functions and structure in society.”- Kingsley Davis.</a:t>
            </a:r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0" dirty="0" smtClean="0">
                <a:solidFill>
                  <a:srgbClr val="FF0000"/>
                </a:solidFill>
              </a:rPr>
              <a:t>NATURE </a:t>
            </a:r>
            <a:endParaRPr lang="en-US" sz="4400" b="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Change is continuous.</a:t>
            </a:r>
          </a:p>
          <a:p>
            <a:r>
              <a:rPr lang="en-US" dirty="0" smtClean="0"/>
              <a:t>Change is temporal.</a:t>
            </a:r>
          </a:p>
          <a:p>
            <a:r>
              <a:rPr lang="en-US" dirty="0" smtClean="0"/>
              <a:t>Result from interaction of a number of factors.</a:t>
            </a:r>
          </a:p>
          <a:p>
            <a:r>
              <a:rPr lang="en-US" dirty="0" smtClean="0"/>
              <a:t>Both Planned or Unplanned.</a:t>
            </a:r>
          </a:p>
          <a:p>
            <a:r>
              <a:rPr lang="en-US" dirty="0" smtClean="0"/>
              <a:t>Both short and long time.</a:t>
            </a:r>
          </a:p>
          <a:p>
            <a:r>
              <a:rPr lang="en-US" dirty="0" smtClean="0"/>
              <a:t>Takes place in human society.</a:t>
            </a:r>
          </a:p>
          <a:p>
            <a:r>
              <a:rPr lang="en-US" dirty="0" smtClean="0"/>
              <a:t>Objective term.</a:t>
            </a:r>
          </a:p>
          <a:p>
            <a:r>
              <a:rPr lang="en-US" dirty="0" smtClean="0"/>
              <a:t>Involves directions.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884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Strain or conflict.</a:t>
            </a:r>
          </a:p>
          <a:p>
            <a:r>
              <a:rPr lang="en-US" dirty="0" smtClean="0"/>
              <a:t>Social problems.</a:t>
            </a:r>
          </a:p>
          <a:p>
            <a:r>
              <a:rPr lang="en-US" dirty="0" smtClean="0"/>
              <a:t>Revolutions.</a:t>
            </a:r>
          </a:p>
          <a:p>
            <a:r>
              <a:rPr lang="en-US" dirty="0" smtClean="0"/>
              <a:t>Cultural aspect.</a:t>
            </a:r>
          </a:p>
          <a:p>
            <a:r>
              <a:rPr lang="en-US" dirty="0" smtClean="0"/>
              <a:t>Technological improvement.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921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52400"/>
            <a:ext cx="8229600" cy="914400"/>
          </a:xfrm>
        </p:spPr>
        <p:txBody>
          <a:bodyPr/>
          <a:lstStyle/>
          <a:p>
            <a:r>
              <a:rPr lang="en-US" dirty="0" smtClean="0">
                <a:solidFill>
                  <a:srgbClr val="EAEAEA"/>
                </a:solidFill>
              </a:rPr>
              <a:t>Change in -</a:t>
            </a:r>
            <a:endParaRPr lang="en-US" dirty="0">
              <a:solidFill>
                <a:srgbClr val="EAEAEA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371600"/>
            <a:ext cx="7924800" cy="5257800"/>
          </a:xfrm>
        </p:spPr>
        <p:txBody>
          <a:bodyPr>
            <a:normAutofit lnSpcReduction="10000"/>
          </a:bodyPr>
          <a:lstStyle/>
          <a:p>
            <a:pPr marL="571500" indent="-571500" algn="l">
              <a:buClr>
                <a:schemeClr val="tx1"/>
              </a:buClr>
              <a:buFont typeface="+mj-lt"/>
              <a:buAutoNum type="romanUcPeriod"/>
            </a:pPr>
            <a:r>
              <a:rPr lang="en-US" sz="4000" b="1" i="1" dirty="0" smtClean="0">
                <a:solidFill>
                  <a:srgbClr val="FFFFFF"/>
                </a:solidFill>
              </a:rPr>
              <a:t>Respect :</a:t>
            </a:r>
          </a:p>
          <a:p>
            <a:pPr marL="571500" indent="-571500" algn="l">
              <a:buClr>
                <a:schemeClr val="tx1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rgbClr val="FFFFFF"/>
                </a:solidFill>
              </a:rPr>
              <a:t>Respect to elders</a:t>
            </a:r>
          </a:p>
          <a:p>
            <a:pPr marL="571500" indent="-571500" algn="l">
              <a:buClr>
                <a:schemeClr val="tx1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rgbClr val="FFFFFF"/>
                </a:solidFill>
              </a:rPr>
              <a:t>Respect to religious places</a:t>
            </a:r>
          </a:p>
          <a:p>
            <a:pPr marL="571500" indent="-571500" algn="l">
              <a:buClr>
                <a:schemeClr val="tx1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rgbClr val="FFFFFF"/>
                </a:solidFill>
              </a:rPr>
              <a:t>Respect to parents</a:t>
            </a:r>
          </a:p>
          <a:p>
            <a:pPr marL="571500" indent="-571500" algn="l">
              <a:buClr>
                <a:schemeClr val="tx1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rgbClr val="FFFFFF"/>
                </a:solidFill>
              </a:rPr>
              <a:t>Respect to teacher</a:t>
            </a:r>
          </a:p>
          <a:p>
            <a:pPr marL="571500" indent="-571500" algn="l">
              <a:buClr>
                <a:schemeClr val="tx1"/>
              </a:buClr>
              <a:buFont typeface="+mj-lt"/>
              <a:buAutoNum type="romanUcPeriod" startAt="2"/>
            </a:pPr>
            <a:r>
              <a:rPr lang="en-US" sz="4200" b="1" i="1" dirty="0" smtClean="0">
                <a:solidFill>
                  <a:srgbClr val="FFFFFF"/>
                </a:solidFill>
              </a:rPr>
              <a:t>Social Relationship :</a:t>
            </a:r>
          </a:p>
          <a:p>
            <a:pPr marL="571500" indent="-571500" algn="l">
              <a:buClr>
                <a:schemeClr val="tx1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rgbClr val="FFFFFF"/>
                </a:solidFill>
              </a:rPr>
              <a:t>Relationship between parents and children</a:t>
            </a:r>
          </a:p>
          <a:p>
            <a:pPr marL="571500" indent="-571500" algn="l">
              <a:buClr>
                <a:schemeClr val="tx1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rgbClr val="FFFFFF"/>
                </a:solidFill>
              </a:rPr>
              <a:t>Relationship between husband and wife</a:t>
            </a:r>
          </a:p>
          <a:p>
            <a:pPr marL="571500" indent="-571500" algn="l">
              <a:buClr>
                <a:schemeClr val="tx1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rgbClr val="FFFFFF"/>
                </a:solidFill>
              </a:rPr>
              <a:t>Relationship between doctor and patient</a:t>
            </a:r>
          </a:p>
          <a:p>
            <a:pPr marL="571500" indent="-571500" algn="l">
              <a:buClr>
                <a:schemeClr val="tx1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rgbClr val="FFFFFF"/>
                </a:solidFill>
              </a:rPr>
              <a:t>Relationship between seller and buyer</a:t>
            </a:r>
          </a:p>
          <a:p>
            <a:pPr marL="571500" indent="-571500" algn="l">
              <a:buClr>
                <a:schemeClr val="tx1"/>
              </a:buClr>
              <a:buFont typeface="Wingdings" pitchFamily="2" charset="2"/>
              <a:buChar char="Ø"/>
            </a:pPr>
            <a:endParaRPr lang="en-US" dirty="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838200"/>
            <a:ext cx="7391400" cy="5105400"/>
          </a:xfrm>
        </p:spPr>
        <p:txBody>
          <a:bodyPr>
            <a:normAutofit/>
          </a:bodyPr>
          <a:lstStyle/>
          <a:p>
            <a:pPr marL="571500" indent="-571500" algn="l">
              <a:buFont typeface="+mj-lt"/>
              <a:buAutoNum type="romanUcPeriod" startAt="3"/>
            </a:pPr>
            <a:r>
              <a:rPr lang="en-US" sz="4000" b="1" i="1" dirty="0" smtClean="0"/>
              <a:t>Social behaviour :</a:t>
            </a:r>
          </a:p>
          <a:p>
            <a:pPr marL="571500" indent="-571500" algn="l">
              <a:buFont typeface="Wingdings" pitchFamily="2" charset="2"/>
              <a:buChar char="Ø"/>
            </a:pPr>
            <a:r>
              <a:rPr lang="en-US" dirty="0" smtClean="0"/>
              <a:t>Behaviours of the members of family.</a:t>
            </a:r>
          </a:p>
          <a:p>
            <a:pPr marL="571500" indent="-571500" algn="l">
              <a:buFont typeface="Wingdings" pitchFamily="2" charset="2"/>
              <a:buChar char="Ø"/>
            </a:pPr>
            <a:r>
              <a:rPr lang="en-US" dirty="0" smtClean="0"/>
              <a:t>Behaviours in social festival</a:t>
            </a:r>
          </a:p>
          <a:p>
            <a:pPr marL="571500" indent="-571500" algn="l">
              <a:buFont typeface="+mj-lt"/>
              <a:buAutoNum type="romanUcPeriod" startAt="4"/>
            </a:pPr>
            <a:r>
              <a:rPr lang="en-US" sz="4000" b="1" i="1" dirty="0" smtClean="0"/>
              <a:t>Social control</a:t>
            </a:r>
            <a:r>
              <a:rPr lang="en-US" sz="4300" b="1" i="1" dirty="0" smtClean="0"/>
              <a:t> :</a:t>
            </a:r>
          </a:p>
          <a:p>
            <a:pPr marL="571500" indent="-571500" algn="l">
              <a:buFont typeface="Wingdings" pitchFamily="2" charset="2"/>
              <a:buChar char="Ø"/>
            </a:pPr>
            <a:r>
              <a:rPr lang="en-US" dirty="0" smtClean="0"/>
              <a:t>Family control</a:t>
            </a:r>
          </a:p>
          <a:p>
            <a:pPr marL="571500" indent="-571500" algn="l">
              <a:buFont typeface="Wingdings" pitchFamily="2" charset="2"/>
              <a:buChar char="Ø"/>
            </a:pPr>
            <a:r>
              <a:rPr lang="en-US" dirty="0" smtClean="0"/>
              <a:t>Institutional control</a:t>
            </a:r>
          </a:p>
          <a:p>
            <a:pPr marL="571500" indent="-571500" algn="l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28600"/>
            <a:ext cx="8229600" cy="3505200"/>
          </a:xfrm>
        </p:spPr>
        <p:txBody>
          <a:bodyPr/>
          <a:lstStyle/>
          <a:p>
            <a:r>
              <a:rPr lang="en-US" dirty="0" smtClean="0">
                <a:solidFill>
                  <a:srgbClr val="EAEAEA"/>
                </a:solidFill>
              </a:rPr>
              <a:t>THANK YOU</a:t>
            </a:r>
            <a:endParaRPr lang="en-US" dirty="0">
              <a:solidFill>
                <a:srgbClr val="EAEAEA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286000"/>
            <a:ext cx="6705600" cy="4267200"/>
          </a:xfrm>
        </p:spPr>
        <p:txBody>
          <a:bodyPr>
            <a:normAutofit/>
          </a:bodyPr>
          <a:lstStyle/>
          <a:p>
            <a:pPr algn="l"/>
            <a:endParaRPr lang="en-US" dirty="0" smtClean="0"/>
          </a:p>
          <a:p>
            <a:pPr marL="514350" indent="-514350" algn="l"/>
            <a:endParaRPr lang="en-US" dirty="0" smtClean="0"/>
          </a:p>
          <a:p>
            <a:pPr marL="514350" indent="-514350" algn="l">
              <a:buFont typeface="+mj-lt"/>
              <a:buAutoNum type="arabicParenR"/>
            </a:pP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>
    <a:txDef>
      <a:spPr>
        <a:noFill/>
        <a:ln>
          <a:solidFill>
            <a:schemeClr val="bg1"/>
          </a:solidFill>
        </a:ln>
      </a:spPr>
      <a:bodyPr wrap="square" rtlCol="0">
        <a:spAutoFit/>
      </a:bodyPr>
      <a:lstStyle>
        <a:defPPr>
          <a:defRPr sz="2800" dirty="0" smtClean="0">
            <a:solidFill>
              <a:srgbClr val="00040C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 Black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186</TotalTime>
  <Words>199</Words>
  <Application>Microsoft Office PowerPoint</Application>
  <PresentationFormat>On-screen Show (4:3)</PresentationFormat>
  <Paragraphs>44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Apex</vt:lpstr>
      <vt:lpstr>SOCIAL CHANGE</vt:lpstr>
      <vt:lpstr>DEFINITION:</vt:lpstr>
      <vt:lpstr>NATURE </vt:lpstr>
      <vt:lpstr>CAUSES:</vt:lpstr>
      <vt:lpstr>Change in -</vt:lpstr>
      <vt:lpstr>PowerPoint Presentation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18</cp:revision>
  <dcterms:created xsi:type="dcterms:W3CDTF">2017-03-16T13:46:49Z</dcterms:created>
  <dcterms:modified xsi:type="dcterms:W3CDTF">2020-05-07T12:24:50Z</dcterms:modified>
</cp:coreProperties>
</file>