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2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08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37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6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4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7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14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8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8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7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4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DFEF5-E4AD-3551-EACF-521A610D95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4400" dirty="0"/>
              <a:t>INTRODUCTION  TO  INSURANCE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CF8E18-ED94-9BB2-A9DC-46F78F25A1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0102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37C00-4B2B-B2E8-6ED5-327009792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 IS  MARINE 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CC36E-8158-209E-60E2-0587D60CF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/>
              <a:t>The Policy covers </a:t>
            </a:r>
            <a:r>
              <a:rPr lang="en-IN" sz="2000" dirty="0" err="1"/>
              <a:t>goods,freight</a:t>
            </a:r>
            <a:r>
              <a:rPr lang="en-IN" sz="2000" dirty="0"/>
              <a:t> and other interests against loss or damage to goods which is transported through road ,sea or air.</a:t>
            </a:r>
          </a:p>
          <a:p>
            <a:r>
              <a:rPr lang="en-IN" sz="2000" dirty="0"/>
              <a:t>Marine insurance covers the loss of </a:t>
            </a:r>
            <a:r>
              <a:rPr lang="en-IN" sz="2000" dirty="0" err="1"/>
              <a:t>ships,cargo,terminals</a:t>
            </a:r>
            <a:r>
              <a:rPr lang="en-IN" sz="2000" dirty="0"/>
              <a:t> and any other </a:t>
            </a:r>
            <a:r>
              <a:rPr lang="en-IN" sz="2000" dirty="0" err="1"/>
              <a:t>transportor</a:t>
            </a:r>
            <a:r>
              <a:rPr lang="en-IN" sz="2000" dirty="0"/>
              <a:t> cargo by which property is transferred</a:t>
            </a:r>
          </a:p>
        </p:txBody>
      </p:sp>
    </p:spTree>
    <p:extLst>
      <p:ext uri="{BB962C8B-B14F-4D97-AF65-F5344CB8AC3E}">
        <p14:creationId xmlns:p14="http://schemas.microsoft.com/office/powerpoint/2010/main" val="603597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9C061B-EB34-0A10-C416-76919AA7E182}"/>
              </a:ext>
            </a:extLst>
          </p:cNvPr>
          <p:cNvSpPr txBox="1"/>
          <p:nvPr/>
        </p:nvSpPr>
        <p:spPr>
          <a:xfrm>
            <a:off x="4429957" y="2840855"/>
            <a:ext cx="7634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u="sng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20904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EB4E0-AED6-B39F-EE0D-676AD4950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 IS 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776E8-78C6-638B-82A0-863F72413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Insurance is a practice or arrangement by which company or government agency provides a guarantee of compensation for specified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loss,damage,illness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or death in return for a payment of a premium.</a:t>
            </a:r>
          </a:p>
          <a:p>
            <a:pPr>
              <a:buFont typeface="Wingdings" panose="05000000000000000000" pitchFamily="2" charset="2"/>
              <a:buChar char="q"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In some sense, it’s a thing providing protection against a possible eventuality.</a:t>
            </a:r>
          </a:p>
        </p:txBody>
      </p:sp>
    </p:spTree>
    <p:extLst>
      <p:ext uri="{BB962C8B-B14F-4D97-AF65-F5344CB8AC3E}">
        <p14:creationId xmlns:p14="http://schemas.microsoft.com/office/powerpoint/2010/main" val="166462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D1A1C-3970-13A1-BE16-32813F60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IMPORTANCE  OF 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11EAB-8384-55A4-C91D-87AAD9F2F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Provides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proctection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against occurrence of uncertain events.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Co-operative method of spreading risks.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Facilitates international trade.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Serves as an agency of capital formation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Financial Support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Medical support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Source of employment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71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80E42-7AEF-FAEC-A174-2100F2E20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 OF   INSURANCE….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41136-E8E5-423B-283E-6DB05853D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3" y="1578191"/>
            <a:ext cx="10515600" cy="4160520"/>
          </a:xfrm>
        </p:spPr>
        <p:txBody>
          <a:bodyPr/>
          <a:lstStyle/>
          <a:p>
            <a:pPr marL="0" indent="0">
              <a:buNone/>
            </a:pP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D65EB6-BDB9-9B8F-D6E3-C85F1CE3B39C}"/>
              </a:ext>
            </a:extLst>
          </p:cNvPr>
          <p:cNvSpPr/>
          <p:nvPr/>
        </p:nvSpPr>
        <p:spPr>
          <a:xfrm>
            <a:off x="1020931" y="1530359"/>
            <a:ext cx="10093911" cy="8877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dirty="0"/>
              <a:t>Insurance industry in Indian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5A286EF-B7B9-3F63-07E7-4178B355E878}"/>
              </a:ext>
            </a:extLst>
          </p:cNvPr>
          <p:cNvCxnSpPr/>
          <p:nvPr/>
        </p:nvCxnSpPr>
        <p:spPr>
          <a:xfrm>
            <a:off x="5974672" y="2418126"/>
            <a:ext cx="0" cy="1074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FC91402-B71E-20B0-F7D7-74195EF4934E}"/>
              </a:ext>
            </a:extLst>
          </p:cNvPr>
          <p:cNvCxnSpPr/>
          <p:nvPr/>
        </p:nvCxnSpPr>
        <p:spPr>
          <a:xfrm>
            <a:off x="1509203" y="3492324"/>
            <a:ext cx="933930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45471-6C3B-E954-55F3-66602062CDFE}"/>
              </a:ext>
            </a:extLst>
          </p:cNvPr>
          <p:cNvCxnSpPr/>
          <p:nvPr/>
        </p:nvCxnSpPr>
        <p:spPr>
          <a:xfrm>
            <a:off x="1535836" y="3492324"/>
            <a:ext cx="0" cy="736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F075648-3411-EA8B-CD0C-579C78685E70}"/>
              </a:ext>
            </a:extLst>
          </p:cNvPr>
          <p:cNvCxnSpPr/>
          <p:nvPr/>
        </p:nvCxnSpPr>
        <p:spPr>
          <a:xfrm>
            <a:off x="10848512" y="3492324"/>
            <a:ext cx="0" cy="816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CF24A5A6-D212-9656-910C-016EEA8E466C}"/>
              </a:ext>
            </a:extLst>
          </p:cNvPr>
          <p:cNvSpPr/>
          <p:nvPr/>
        </p:nvSpPr>
        <p:spPr>
          <a:xfrm>
            <a:off x="544872" y="4268984"/>
            <a:ext cx="1981927" cy="10586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Life Insurance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A0DFDCA-9C79-D870-3709-61A0F96B05F7}"/>
              </a:ext>
            </a:extLst>
          </p:cNvPr>
          <p:cNvSpPr/>
          <p:nvPr/>
        </p:nvSpPr>
        <p:spPr>
          <a:xfrm>
            <a:off x="9858279" y="4322815"/>
            <a:ext cx="1788849" cy="9509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General Insurance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069F5CDE-CF8C-B22E-09D3-15C08C64A6A4}"/>
              </a:ext>
            </a:extLst>
          </p:cNvPr>
          <p:cNvSpPr/>
          <p:nvPr/>
        </p:nvSpPr>
        <p:spPr>
          <a:xfrm>
            <a:off x="10684645" y="5327641"/>
            <a:ext cx="327734" cy="362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FEC02B-5F7A-EB40-EC03-1947B1BD40DC}"/>
              </a:ext>
            </a:extLst>
          </p:cNvPr>
          <p:cNvCxnSpPr>
            <a:stCxn id="16" idx="2"/>
          </p:cNvCxnSpPr>
          <p:nvPr/>
        </p:nvCxnSpPr>
        <p:spPr>
          <a:xfrm flipH="1">
            <a:off x="1278384" y="5690513"/>
            <a:ext cx="9570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Arrow: Down 18">
            <a:extLst>
              <a:ext uri="{FF2B5EF4-FFF2-40B4-BE49-F238E27FC236}">
                <a16:creationId xmlns:a16="http://schemas.microsoft.com/office/drawing/2014/main" id="{3D0CDEA6-FDDF-4420-0A82-5A6320B495C9}"/>
              </a:ext>
            </a:extLst>
          </p:cNvPr>
          <p:cNvSpPr/>
          <p:nvPr/>
        </p:nvSpPr>
        <p:spPr>
          <a:xfrm>
            <a:off x="1296140" y="5779363"/>
            <a:ext cx="213063" cy="291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E16276C1-1E13-8163-64DD-186C301071E8}"/>
              </a:ext>
            </a:extLst>
          </p:cNvPr>
          <p:cNvSpPr/>
          <p:nvPr/>
        </p:nvSpPr>
        <p:spPr>
          <a:xfrm>
            <a:off x="3473759" y="5745684"/>
            <a:ext cx="213063" cy="324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749FB481-F951-0781-3F92-A2D91CD5B3DE}"/>
              </a:ext>
            </a:extLst>
          </p:cNvPr>
          <p:cNvSpPr/>
          <p:nvPr/>
        </p:nvSpPr>
        <p:spPr>
          <a:xfrm>
            <a:off x="6507332" y="5724125"/>
            <a:ext cx="213063" cy="291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E6B80A7E-4B9A-0E5B-E48D-7D2ABB0E32C6}"/>
              </a:ext>
            </a:extLst>
          </p:cNvPr>
          <p:cNvSpPr/>
          <p:nvPr/>
        </p:nvSpPr>
        <p:spPr>
          <a:xfrm>
            <a:off x="9645216" y="5720539"/>
            <a:ext cx="213063" cy="3249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029C70A-D0EE-DBCE-F480-C40A37D9E9E4}"/>
              </a:ext>
            </a:extLst>
          </p:cNvPr>
          <p:cNvSpPr/>
          <p:nvPr/>
        </p:nvSpPr>
        <p:spPr>
          <a:xfrm>
            <a:off x="949911" y="6104295"/>
            <a:ext cx="1340528" cy="7031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/>
              <a:t>Motor</a:t>
            </a:r>
          </a:p>
          <a:p>
            <a:pPr algn="ctr"/>
            <a:r>
              <a:rPr lang="en-IN" sz="1600" dirty="0"/>
              <a:t>Insurance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67710C9-8961-C45F-3A28-CD52802F4F62}"/>
              </a:ext>
            </a:extLst>
          </p:cNvPr>
          <p:cNvSpPr/>
          <p:nvPr/>
        </p:nvSpPr>
        <p:spPr>
          <a:xfrm>
            <a:off x="3124940" y="6070621"/>
            <a:ext cx="1580225" cy="742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Fire</a:t>
            </a:r>
          </a:p>
          <a:p>
            <a:pPr algn="ctr"/>
            <a:r>
              <a:rPr lang="en-IN" dirty="0"/>
              <a:t>Insurance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4010251-7306-347E-E14F-7D6A6EB75880}"/>
              </a:ext>
            </a:extLst>
          </p:cNvPr>
          <p:cNvSpPr/>
          <p:nvPr/>
        </p:nvSpPr>
        <p:spPr>
          <a:xfrm>
            <a:off x="5903650" y="6101583"/>
            <a:ext cx="1482571" cy="7113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Health</a:t>
            </a:r>
          </a:p>
          <a:p>
            <a:pPr algn="ctr"/>
            <a:r>
              <a:rPr lang="en-IN" dirty="0"/>
              <a:t>Insurance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8C4BD68-55E6-9779-78AC-AF3A01FD94A7}"/>
              </a:ext>
            </a:extLst>
          </p:cNvPr>
          <p:cNvSpPr/>
          <p:nvPr/>
        </p:nvSpPr>
        <p:spPr>
          <a:xfrm>
            <a:off x="9099612" y="6101583"/>
            <a:ext cx="1660124" cy="7058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Marine</a:t>
            </a:r>
          </a:p>
          <a:p>
            <a:pPr algn="ctr"/>
            <a:r>
              <a:rPr lang="en-IN" dirty="0"/>
              <a:t>Insurance</a:t>
            </a:r>
          </a:p>
        </p:txBody>
      </p:sp>
    </p:spTree>
    <p:extLst>
      <p:ext uri="{BB962C8B-B14F-4D97-AF65-F5344CB8AC3E}">
        <p14:creationId xmlns:p14="http://schemas.microsoft.com/office/powerpoint/2010/main" val="145232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91FFD-0625-AF78-AE5D-35F3520E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LIFE 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F479C-5A74-7332-9820-8D992108A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               </a:t>
            </a:r>
            <a:r>
              <a:rPr lang="en-IN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Life Insurance</a:t>
            </a:r>
          </a:p>
          <a:p>
            <a:pPr marL="0" indent="0">
              <a:buNone/>
            </a:pPr>
            <a:endParaRPr lang="en-IN" sz="20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    If something happens to you, make sure your family is taken care of you.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2389C8-60EB-0DE9-5D83-9558D44A6B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927" y="3428999"/>
            <a:ext cx="7066625" cy="325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919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126D8-89F9-8FD1-3491-08BD6C704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A56D3-EF72-11C5-6407-FE3A95971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4446572"/>
          </a:xfrm>
        </p:spPr>
        <p:txBody>
          <a:bodyPr>
            <a:normAutofit/>
          </a:bodyPr>
          <a:lstStyle/>
          <a:p>
            <a:r>
              <a:rPr lang="en-IN" sz="2000" dirty="0"/>
              <a:t>Life insurance is a contract between the policy owner and the insurer</a:t>
            </a:r>
          </a:p>
          <a:p>
            <a:r>
              <a:rPr lang="en-IN" sz="2000" dirty="0"/>
              <a:t>Where the insurer agrees to reimburse the </a:t>
            </a:r>
            <a:r>
              <a:rPr lang="en-IN" sz="2000" dirty="0" err="1"/>
              <a:t>occurence</a:t>
            </a:r>
            <a:r>
              <a:rPr lang="en-IN" sz="2000" dirty="0"/>
              <a:t> of the insured individual’s death or other event such as terminal illness or critical illness.</a:t>
            </a:r>
          </a:p>
          <a:p>
            <a:r>
              <a:rPr lang="en-IN" sz="2000" dirty="0"/>
              <a:t>The insured agrees to pay the cost in terms of the insurance premium for the service.</a:t>
            </a:r>
          </a:p>
          <a:p>
            <a:r>
              <a:rPr lang="en-IN" sz="2000" dirty="0"/>
              <a:t>Specific exclusion are often written in the contract to limit the liability of the insurer.</a:t>
            </a:r>
          </a:p>
          <a:p>
            <a:r>
              <a:rPr lang="en-IN" sz="2000" dirty="0"/>
              <a:t>For example:- claims related to </a:t>
            </a:r>
            <a:r>
              <a:rPr lang="en-IN" sz="2000" dirty="0" err="1"/>
              <a:t>suicide,fraud,war</a:t>
            </a:r>
            <a:r>
              <a:rPr lang="en-IN" sz="2000" dirty="0"/>
              <a:t> and civil </a:t>
            </a:r>
            <a:r>
              <a:rPr lang="en-IN" sz="2000" dirty="0" err="1"/>
              <a:t>commontion</a:t>
            </a:r>
            <a:r>
              <a:rPr lang="en-IN" sz="2000" dirty="0"/>
              <a:t> is not covered.</a:t>
            </a:r>
          </a:p>
        </p:txBody>
      </p:sp>
    </p:spTree>
    <p:extLst>
      <p:ext uri="{BB962C8B-B14F-4D97-AF65-F5344CB8AC3E}">
        <p14:creationId xmlns:p14="http://schemas.microsoft.com/office/powerpoint/2010/main" val="3097454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C0AEC-89E7-8F62-50DE-B5BFF1EA7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GENREAL 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FAFA4-E76B-2553-D581-46CE6C5AD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/>
              <a:t>Insuring anything other than human life is called as general insurance</a:t>
            </a:r>
          </a:p>
          <a:p>
            <a:r>
              <a:rPr lang="en-IN" sz="2000" dirty="0"/>
              <a:t>Examples are insuring property like house and belongings against </a:t>
            </a:r>
            <a:r>
              <a:rPr lang="en-IN" sz="2000" dirty="0" err="1"/>
              <a:t>acciodental</a:t>
            </a:r>
            <a:r>
              <a:rPr lang="en-IN" sz="2000" dirty="0"/>
              <a:t> damage or theft.</a:t>
            </a:r>
          </a:p>
          <a:p>
            <a:r>
              <a:rPr lang="en-IN" sz="2000" dirty="0"/>
              <a:t>Injury due to accident or hospitalisation for illness and surgery can also be insured</a:t>
            </a:r>
          </a:p>
          <a:p>
            <a:r>
              <a:rPr lang="en-IN" sz="2000" dirty="0"/>
              <a:t>General insurance or non life insurance policies including automobiles and homeowners policies, provide payments depending on the loss from a particular </a:t>
            </a:r>
            <a:r>
              <a:rPr lang="en-IN" sz="2000" dirty="0" err="1"/>
              <a:t>finanicial</a:t>
            </a:r>
            <a:r>
              <a:rPr lang="en-IN" sz="2000" dirty="0"/>
              <a:t> event</a:t>
            </a:r>
          </a:p>
        </p:txBody>
      </p:sp>
    </p:spTree>
    <p:extLst>
      <p:ext uri="{BB962C8B-B14F-4D97-AF65-F5344CB8AC3E}">
        <p14:creationId xmlns:p14="http://schemas.microsoft.com/office/powerpoint/2010/main" val="3725823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B2F84-F54C-E32F-21B5-71E41FE01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 IS  FIRE 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8874E-6AC4-9D9D-A075-D74B01E75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/>
              <a:t>A fire insurance is a contract under which the insurer in return for a consideration agrees to identify the insured for the financial loss which the latter may suffer due to destruction of or damage of property or goods caused by </a:t>
            </a:r>
            <a:r>
              <a:rPr lang="en-IN" sz="2000" dirty="0" err="1"/>
              <a:t>fire,furing</a:t>
            </a:r>
            <a:r>
              <a:rPr lang="en-IN" sz="2000" dirty="0"/>
              <a:t> a specified period.</a:t>
            </a:r>
          </a:p>
          <a:p>
            <a:pPr marL="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472910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2E128-3AA0-5288-D150-3EE3198FB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 IS HEALTH 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9BDC6-32FF-6A7B-32F4-1E8183AB7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/>
              <a:t>A type of insurance coverage that pays for the medical and surgical expenses that are incurred by the insured</a:t>
            </a:r>
          </a:p>
          <a:p>
            <a:r>
              <a:rPr lang="en-IN" sz="2000" dirty="0"/>
              <a:t>Health insurance can either reimburse the insured for expenses incurred from illness or injury or pay the care provide directly</a:t>
            </a:r>
          </a:p>
          <a:p>
            <a:r>
              <a:rPr lang="en-IN" sz="2000" dirty="0"/>
              <a:t>Health insurance is often included in employer benefit packages as a means od=f enticing quality employees</a:t>
            </a:r>
          </a:p>
        </p:txBody>
      </p:sp>
    </p:spTree>
    <p:extLst>
      <p:ext uri="{BB962C8B-B14F-4D97-AF65-F5344CB8AC3E}">
        <p14:creationId xmlns:p14="http://schemas.microsoft.com/office/powerpoint/2010/main" val="4200451726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Brush</Template>
  <TotalTime>52</TotalTime>
  <Words>450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Elephant</vt:lpstr>
      <vt:lpstr>Wingdings</vt:lpstr>
      <vt:lpstr>BrushVTI</vt:lpstr>
      <vt:lpstr>INTRODUCTION  TO  INSURANCE</vt:lpstr>
      <vt:lpstr>WHAT  IS  INSURANCE</vt:lpstr>
      <vt:lpstr>IMPORTANCE  OF  INSURANCE</vt:lpstr>
      <vt:lpstr>TYPES  OF   INSURANCE….</vt:lpstr>
      <vt:lpstr>LIFE  INSURANCE</vt:lpstr>
      <vt:lpstr>PowerPoint Presentation</vt:lpstr>
      <vt:lpstr>GENREAL  INSURANCE</vt:lpstr>
      <vt:lpstr>WHAT  IS  FIRE  INSURANCE</vt:lpstr>
      <vt:lpstr>WHAT  IS HEALTH  INSURANCE</vt:lpstr>
      <vt:lpstr>WHAT  IS  MARINE  INSURANCE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 TO  INSURANCE</dc:title>
  <dc:creator>Hp_Ryzen</dc:creator>
  <cp:lastModifiedBy>Hp_Ryzen</cp:lastModifiedBy>
  <cp:revision>1</cp:revision>
  <dcterms:created xsi:type="dcterms:W3CDTF">2022-06-30T11:22:23Z</dcterms:created>
  <dcterms:modified xsi:type="dcterms:W3CDTF">2022-06-30T12:14:24Z</dcterms:modified>
</cp:coreProperties>
</file>