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0" r:id="rId3"/>
    <p:sldId id="256" r:id="rId4"/>
    <p:sldId id="261" r:id="rId5"/>
    <p:sldId id="258" r:id="rId6"/>
    <p:sldId id="259"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103" autoAdjust="0"/>
    <p:restoredTop sz="99642" autoAdjust="0"/>
  </p:normalViewPr>
  <p:slideViewPr>
    <p:cSldViewPr>
      <p:cViewPr varScale="1">
        <p:scale>
          <a:sx n="73" d="100"/>
          <a:sy n="73" d="100"/>
        </p:scale>
        <p:origin x="-151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EEEAC4-EEA8-433F-BF6F-CCFD615BA0EE}"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EEAC4-EEA8-433F-BF6F-CCFD615BA0EE}"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EEAC4-EEA8-433F-BF6F-CCFD615BA0EE}"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EEAC4-EEA8-433F-BF6F-CCFD615BA0EE}"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EEEAC4-EEA8-433F-BF6F-CCFD615BA0EE}"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EEEAC4-EEA8-433F-BF6F-CCFD615BA0EE}"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EEEAC4-EEA8-433F-BF6F-CCFD615BA0EE}" type="datetimeFigureOut">
              <a:rPr lang="en-US" smtClean="0"/>
              <a:pPr/>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EEEAC4-EEA8-433F-BF6F-CCFD615BA0EE}" type="datetimeFigureOut">
              <a:rPr lang="en-US" smtClean="0"/>
              <a:pPr/>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EEEAC4-EEA8-433F-BF6F-CCFD615BA0EE}" type="datetimeFigureOut">
              <a:rPr lang="en-US" smtClean="0"/>
              <a:pPr/>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EEEAC4-EEA8-433F-BF6F-CCFD615BA0EE}"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EEEAC4-EEA8-433F-BF6F-CCFD615BA0EE}"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9851D-01ED-407C-A026-9B243EA2BA3B}" type="slidenum">
              <a:rPr lang="en-US" smtClean="0"/>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EEEAC4-EEA8-433F-BF6F-CCFD615BA0EE}" type="datetimeFigureOut">
              <a:rPr lang="en-US" smtClean="0"/>
              <a:pPr/>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9851D-01ED-407C-A026-9B243EA2BA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p:spPr>
        <p:txBody>
          <a:bodyPr>
            <a:normAutofit fontScale="90000"/>
          </a:bodyPr>
          <a:lstStyle/>
          <a:p>
            <a:pPr algn="l"/>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
            </a:r>
            <a:br>
              <a:rPr lang="en-US" sz="4000" b="1" dirty="0" smtClean="0">
                <a:solidFill>
                  <a:srgbClr val="FF0000"/>
                </a:solidFill>
              </a:rPr>
            </a:br>
            <a:r>
              <a:rPr lang="en-US" sz="4000" b="1" dirty="0" err="1" smtClean="0">
                <a:solidFill>
                  <a:srgbClr val="FF0000"/>
                </a:solidFill>
              </a:rPr>
              <a:t>বিষয়ঃ</a:t>
            </a:r>
            <a:r>
              <a:rPr lang="en-US" sz="4000" b="1" dirty="0" smtClean="0">
                <a:solidFill>
                  <a:srgbClr val="FF0000"/>
                </a:solidFill>
              </a:rPr>
              <a:t>- </a:t>
            </a:r>
            <a:r>
              <a:rPr lang="as-IN" sz="4000" b="1" dirty="0" smtClean="0">
                <a:solidFill>
                  <a:srgbClr val="FF0000"/>
                </a:solidFill>
              </a:rPr>
              <a:t>কবিতা কি ?</a:t>
            </a:r>
            <a:r>
              <a:rPr lang="en-US" sz="4000" b="1" dirty="0" err="1" smtClean="0">
                <a:solidFill>
                  <a:srgbClr val="FF0000"/>
                </a:solidFill>
              </a:rPr>
              <a:t>কবিতাৰ</a:t>
            </a:r>
            <a:r>
              <a:rPr lang="as-IN" sz="4000" b="1" dirty="0" smtClean="0">
                <a:solidFill>
                  <a:srgbClr val="FF0000"/>
                </a:solidFill>
              </a:rPr>
              <a:t> </a:t>
            </a:r>
            <a:r>
              <a:rPr lang="en-US" sz="4000" b="1" dirty="0" err="1" smtClean="0">
                <a:solidFill>
                  <a:srgbClr val="FF0000"/>
                </a:solidFill>
              </a:rPr>
              <a:t>সংজ্ঞা</a:t>
            </a:r>
            <a:r>
              <a:rPr lang="en-US" sz="4000" b="1" dirty="0" smtClean="0">
                <a:solidFill>
                  <a:srgbClr val="FF0000"/>
                </a:solidFill>
              </a:rPr>
              <a:t> (What is </a:t>
            </a:r>
            <a:r>
              <a:rPr lang="en-US" sz="4000" b="1" dirty="0" err="1" smtClean="0">
                <a:solidFill>
                  <a:srgbClr val="FF0000"/>
                </a:solidFill>
              </a:rPr>
              <a:t>Poetry?Definition</a:t>
            </a:r>
            <a:r>
              <a:rPr lang="en-US" sz="4000" b="1" dirty="0" smtClean="0">
                <a:solidFill>
                  <a:srgbClr val="FF0000"/>
                </a:solidFill>
              </a:rPr>
              <a:t> of Poetry ):</a:t>
            </a:r>
            <a:r>
              <a:rPr lang="as-IN" sz="4000" b="1" dirty="0" smtClean="0">
                <a:solidFill>
                  <a:srgbClr val="FF0000"/>
                </a:solidFill>
              </a:rPr>
              <a:t>-</a:t>
            </a: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
            </a:r>
            <a:br>
              <a:rPr lang="en-US" sz="4000" b="1" dirty="0" smtClean="0">
                <a:solidFill>
                  <a:srgbClr val="FF0000"/>
                </a:solidFill>
              </a:rPr>
            </a:br>
            <a:r>
              <a:rPr lang="en-US" sz="4000" b="1" dirty="0" err="1" smtClean="0">
                <a:solidFill>
                  <a:srgbClr val="FF0000"/>
                </a:solidFill>
              </a:rPr>
              <a:t>পুণ্য</a:t>
            </a:r>
            <a:r>
              <a:rPr lang="en-US" sz="4000" b="1" dirty="0" smtClean="0">
                <a:solidFill>
                  <a:srgbClr val="FF0000"/>
                </a:solidFill>
              </a:rPr>
              <a:t> </a:t>
            </a:r>
            <a:r>
              <a:rPr lang="en-US" sz="4000" b="1" dirty="0" err="1" smtClean="0">
                <a:solidFill>
                  <a:srgbClr val="FF0000"/>
                </a:solidFill>
              </a:rPr>
              <a:t>লতা</a:t>
            </a:r>
            <a:r>
              <a:rPr lang="en-US" sz="4000" b="1" dirty="0" smtClean="0">
                <a:solidFill>
                  <a:srgbClr val="FF0000"/>
                </a:solidFill>
              </a:rPr>
              <a:t> </a:t>
            </a:r>
            <a:r>
              <a:rPr lang="en-US" sz="4000" b="1" dirty="0" err="1" smtClean="0">
                <a:solidFill>
                  <a:srgbClr val="FF0000"/>
                </a:solidFill>
              </a:rPr>
              <a:t>গোহাঁই</a:t>
            </a:r>
            <a:r>
              <a:rPr lang="en-US" sz="4000" b="1" dirty="0" smtClean="0">
                <a:solidFill>
                  <a:srgbClr val="FF0000"/>
                </a:solidFill>
              </a:rPr>
              <a:t>                           </a:t>
            </a:r>
            <a:br>
              <a:rPr lang="en-US" sz="4000" b="1" dirty="0" smtClean="0">
                <a:solidFill>
                  <a:srgbClr val="FF0000"/>
                </a:solidFill>
              </a:rPr>
            </a:br>
            <a:r>
              <a:rPr lang="en-US" sz="4000" b="1" dirty="0" err="1" smtClean="0">
                <a:solidFill>
                  <a:srgbClr val="FF0000"/>
                </a:solidFill>
              </a:rPr>
              <a:t>সহকাৰী</a:t>
            </a:r>
            <a:r>
              <a:rPr lang="en-US" sz="4000" b="1" dirty="0" smtClean="0">
                <a:solidFill>
                  <a:srgbClr val="FF0000"/>
                </a:solidFill>
              </a:rPr>
              <a:t> </a:t>
            </a:r>
            <a:r>
              <a:rPr lang="en-US" sz="4000" b="1" dirty="0" err="1" smtClean="0">
                <a:solidFill>
                  <a:srgbClr val="FF0000"/>
                </a:solidFill>
              </a:rPr>
              <a:t>অধ্যাপিকা</a:t>
            </a:r>
            <a:r>
              <a:rPr lang="en-US" sz="4000" b="1" dirty="0" smtClean="0">
                <a:solidFill>
                  <a:srgbClr val="FF0000"/>
                </a:solidFill>
              </a:rPr>
              <a:t/>
            </a:r>
            <a:br>
              <a:rPr lang="en-US" sz="4000" b="1" dirty="0" smtClean="0">
                <a:solidFill>
                  <a:srgbClr val="FF0000"/>
                </a:solidFill>
              </a:rPr>
            </a:br>
            <a:r>
              <a:rPr lang="en-US" sz="4000" b="1" dirty="0" err="1" smtClean="0">
                <a:solidFill>
                  <a:srgbClr val="FF0000"/>
                </a:solidFill>
              </a:rPr>
              <a:t>অসমীয়া</a:t>
            </a:r>
            <a:r>
              <a:rPr lang="en-US" sz="4000" b="1" dirty="0" smtClean="0">
                <a:solidFill>
                  <a:srgbClr val="FF0000"/>
                </a:solidFill>
              </a:rPr>
              <a:t> </a:t>
            </a:r>
            <a:r>
              <a:rPr lang="en-US" sz="4000" b="1" dirty="0" err="1" smtClean="0">
                <a:solidFill>
                  <a:srgbClr val="FF0000"/>
                </a:solidFill>
              </a:rPr>
              <a:t>বিভাগ</a:t>
            </a: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ড০ </a:t>
            </a:r>
            <a:r>
              <a:rPr lang="en-US" sz="4000" b="1" dirty="0" err="1" smtClean="0">
                <a:solidFill>
                  <a:srgbClr val="FF0000"/>
                </a:solidFill>
              </a:rPr>
              <a:t>বিৰিঞ্চিকুমাৰ</a:t>
            </a:r>
            <a:r>
              <a:rPr lang="en-US" sz="4000" b="1" dirty="0" smtClean="0">
                <a:solidFill>
                  <a:srgbClr val="FF0000"/>
                </a:solidFill>
              </a:rPr>
              <a:t> </a:t>
            </a:r>
            <a:r>
              <a:rPr lang="en-US" sz="4000" b="1" dirty="0" err="1" smtClean="0">
                <a:solidFill>
                  <a:srgbClr val="FF0000"/>
                </a:solidFill>
              </a:rPr>
              <a:t>বৰুৱা</a:t>
            </a:r>
            <a:r>
              <a:rPr lang="en-US" sz="4000" b="1" dirty="0" smtClean="0">
                <a:solidFill>
                  <a:srgbClr val="FF0000"/>
                </a:solidFill>
              </a:rPr>
              <a:t> </a:t>
            </a:r>
            <a:r>
              <a:rPr lang="en-US" sz="4000" b="1" dirty="0" err="1" smtClean="0">
                <a:solidFill>
                  <a:srgbClr val="FF0000"/>
                </a:solidFill>
              </a:rPr>
              <a:t>মহাবিদ্যালয়</a:t>
            </a:r>
            <a:r>
              <a:rPr lang="en-US" sz="4000" b="1" dirty="0" smtClean="0">
                <a:solidFill>
                  <a:srgbClr val="FF0000"/>
                </a:solidFill>
              </a:rPr>
              <a:t>, </a:t>
            </a:r>
            <a:r>
              <a:rPr lang="en-US" sz="4000" b="1" dirty="0" err="1" smtClean="0">
                <a:solidFill>
                  <a:srgbClr val="FF0000"/>
                </a:solidFill>
              </a:rPr>
              <a:t>পুৰণিগুদাম</a:t>
            </a:r>
            <a:r>
              <a:rPr lang="en-US" sz="4000" b="1" dirty="0" smtClean="0">
                <a:solidFill>
                  <a:srgbClr val="FF0000"/>
                </a:solidFill>
              </a:rPr>
              <a:t>, ন-</a:t>
            </a:r>
            <a:r>
              <a:rPr lang="en-US" sz="4000" b="1" dirty="0" err="1" smtClean="0">
                <a:solidFill>
                  <a:srgbClr val="FF0000"/>
                </a:solidFill>
              </a:rPr>
              <a:t>গাওঁ</a:t>
            </a:r>
            <a:r>
              <a:rPr lang="en-US" sz="4000" b="1" dirty="0" smtClean="0">
                <a:solidFill>
                  <a:srgbClr val="FF0000"/>
                </a:solidFill>
              </a:rPr>
              <a:t>, </a:t>
            </a:r>
            <a:r>
              <a:rPr lang="en-US" sz="4000" b="1" dirty="0" err="1" smtClean="0">
                <a:solidFill>
                  <a:srgbClr val="FF0000"/>
                </a:solidFill>
              </a:rPr>
              <a:t>অসম</a:t>
            </a: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ভ্ৰাম্যভাষ-৮৬৩৮৫৩৪০৫০</a:t>
            </a:r>
            <a:br>
              <a:rPr lang="en-US" sz="4000" b="1" dirty="0" smtClean="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
            </a:r>
            <a:br>
              <a:rPr lang="en-US" b="1" dirty="0" smtClean="0">
                <a:solidFill>
                  <a:srgbClr val="FF0000"/>
                </a:solidFill>
              </a:rPr>
            </a:br>
            <a:endParaRPr lang="en-US" dirty="0"/>
          </a:p>
        </p:txBody>
      </p:sp>
      <p:pic>
        <p:nvPicPr>
          <p:cNvPr id="16" name="Picture 15" descr="20171229_113720.jpg"/>
          <p:cNvPicPr>
            <a:picLocks noChangeAspect="1"/>
          </p:cNvPicPr>
          <p:nvPr/>
        </p:nvPicPr>
        <p:blipFill>
          <a:blip r:embed="rId2"/>
          <a:stretch>
            <a:fillRect/>
          </a:stretch>
        </p:blipFill>
        <p:spPr>
          <a:xfrm>
            <a:off x="4953000" y="1371600"/>
            <a:ext cx="3200400" cy="2590800"/>
          </a:xfrm>
          <a:prstGeom prst="rect">
            <a:avLst/>
          </a:prstGeom>
        </p:spPr>
      </p:pic>
    </p:spTree>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0"/>
            <a:ext cx="9144000" cy="3810000"/>
          </a:xfrm>
        </p:spPr>
        <p:txBody>
          <a:bodyPr>
            <a:normAutofit fontScale="90000"/>
          </a:bodyPr>
          <a:lstStyle/>
          <a:p>
            <a:r>
              <a:rPr lang="as-IN" sz="1800" b="1" dirty="0" smtClean="0">
                <a:solidFill>
                  <a:srgbClr val="FF0000"/>
                </a:solidFill>
              </a:rPr>
              <a:t/>
            </a:r>
            <a:br>
              <a:rPr lang="as-IN" sz="1800" b="1" dirty="0" smtClean="0">
                <a:solidFill>
                  <a:srgbClr val="FF0000"/>
                </a:solidFill>
              </a:rPr>
            </a:br>
            <a:r>
              <a:rPr lang="en-US" sz="1800" b="1" dirty="0" smtClean="0"/>
              <a:t> </a:t>
            </a:r>
            <a:r>
              <a:rPr lang="en-US" sz="4000" b="1" dirty="0" err="1" smtClean="0"/>
              <a:t>আৰম্ভণিঃ</a:t>
            </a:r>
            <a:r>
              <a:rPr lang="as-IN" sz="4000" b="1" dirty="0" smtClean="0"/>
              <a:t> </a:t>
            </a:r>
            <a:br>
              <a:rPr lang="as-IN" sz="4000" b="1" dirty="0" smtClean="0"/>
            </a:br>
            <a:r>
              <a:rPr lang="en-US" sz="3100" b="1" dirty="0" err="1" smtClean="0"/>
              <a:t>কবিতা</a:t>
            </a:r>
            <a:r>
              <a:rPr lang="en-US" sz="3100" b="1" dirty="0" smtClean="0"/>
              <a:t> </a:t>
            </a:r>
            <a:r>
              <a:rPr lang="en-US" sz="3100" b="1" dirty="0" err="1" smtClean="0"/>
              <a:t>হ’ল</a:t>
            </a:r>
            <a:r>
              <a:rPr lang="en-US" sz="3100" b="1" dirty="0" smtClean="0"/>
              <a:t> </a:t>
            </a:r>
            <a:r>
              <a:rPr lang="en-US" sz="3100" b="1" dirty="0" err="1" smtClean="0"/>
              <a:t>সাহিত্যৰ</a:t>
            </a:r>
            <a:r>
              <a:rPr lang="as-IN" sz="3100" b="1" dirty="0" smtClean="0"/>
              <a:t> আদিতম</a:t>
            </a:r>
            <a:r>
              <a:rPr lang="en-US" sz="3100" b="1" dirty="0" smtClean="0"/>
              <a:t> </a:t>
            </a:r>
            <a:r>
              <a:rPr lang="en-US" sz="3100" b="1" dirty="0" err="1" smtClean="0"/>
              <a:t>এটি</a:t>
            </a:r>
            <a:r>
              <a:rPr lang="en-US" sz="3100" b="1" dirty="0" smtClean="0"/>
              <a:t> </a:t>
            </a:r>
            <a:r>
              <a:rPr lang="as-IN" sz="3100" b="1" dirty="0" smtClean="0"/>
              <a:t>প্ৰধান</a:t>
            </a:r>
            <a:r>
              <a:rPr lang="en-US" sz="3100" b="1" dirty="0" smtClean="0"/>
              <a:t> </a:t>
            </a:r>
            <a:r>
              <a:rPr lang="en-US" sz="3100" b="1" dirty="0" err="1" smtClean="0"/>
              <a:t>শাখা</a:t>
            </a:r>
            <a:r>
              <a:rPr lang="en-US" sz="3100" b="1" dirty="0" smtClean="0"/>
              <a:t> । </a:t>
            </a:r>
            <a:r>
              <a:rPr lang="en-US" sz="3100" b="1" dirty="0" err="1" smtClean="0"/>
              <a:t>সময়ে</a:t>
            </a:r>
            <a:r>
              <a:rPr lang="en-US" sz="3100" b="1" dirty="0" smtClean="0"/>
              <a:t> </a:t>
            </a:r>
            <a:r>
              <a:rPr lang="en-US" sz="3100" b="1" dirty="0" err="1" smtClean="0"/>
              <a:t>সময়ে</a:t>
            </a:r>
            <a:r>
              <a:rPr lang="en-US" sz="3100" b="1" dirty="0" smtClean="0"/>
              <a:t> </a:t>
            </a:r>
            <a:r>
              <a:rPr lang="en-US" sz="3100" b="1" dirty="0" err="1" smtClean="0"/>
              <a:t>পৃথিৱীৰ</a:t>
            </a:r>
            <a:r>
              <a:rPr lang="en-US" sz="3100" b="1" dirty="0" smtClean="0"/>
              <a:t> </a:t>
            </a:r>
            <a:r>
              <a:rPr lang="en-US" sz="3100" b="1" dirty="0" err="1" smtClean="0"/>
              <a:t>বহু</a:t>
            </a:r>
            <a:r>
              <a:rPr lang="en-US" sz="3100" b="1" dirty="0" smtClean="0"/>
              <a:t> </a:t>
            </a:r>
            <a:r>
              <a:rPr lang="en-US" sz="3100" b="1" dirty="0" err="1" smtClean="0"/>
              <a:t>কবি</a:t>
            </a:r>
            <a:r>
              <a:rPr lang="en-US" sz="3100" b="1" dirty="0" smtClean="0"/>
              <a:t> </a:t>
            </a:r>
            <a:r>
              <a:rPr lang="en-US" sz="3100" b="1" dirty="0" err="1" smtClean="0"/>
              <a:t>আৰু</a:t>
            </a:r>
            <a:r>
              <a:rPr lang="en-US" sz="3100" b="1" dirty="0" smtClean="0"/>
              <a:t> </a:t>
            </a:r>
            <a:r>
              <a:rPr lang="en-US" sz="3100" b="1" dirty="0" err="1" smtClean="0"/>
              <a:t>কবিতা-সমালোচকেই</a:t>
            </a:r>
            <a:r>
              <a:rPr lang="en-US" sz="3100" b="1" dirty="0" smtClean="0"/>
              <a:t> </a:t>
            </a:r>
            <a:r>
              <a:rPr lang="en-US" sz="3100" b="1" dirty="0" err="1" smtClean="0"/>
              <a:t>কবিতাৰ</a:t>
            </a:r>
            <a:r>
              <a:rPr lang="en-US" sz="3100" b="1" dirty="0" smtClean="0"/>
              <a:t> </a:t>
            </a:r>
            <a:r>
              <a:rPr lang="en-US" sz="3100" b="1" dirty="0" err="1" smtClean="0"/>
              <a:t>সংজ্ঞা</a:t>
            </a:r>
            <a:r>
              <a:rPr lang="en-US" sz="3100" b="1" dirty="0" smtClean="0"/>
              <a:t> </a:t>
            </a:r>
            <a:r>
              <a:rPr lang="en-US" sz="3100" b="1" dirty="0" err="1" smtClean="0"/>
              <a:t>দি</a:t>
            </a:r>
            <a:r>
              <a:rPr lang="en-US" sz="3100" b="1" dirty="0" smtClean="0"/>
              <a:t> </a:t>
            </a:r>
            <a:r>
              <a:rPr lang="en-US" sz="3100" b="1" dirty="0" err="1" smtClean="0"/>
              <a:t>গৈছে</a:t>
            </a:r>
            <a:r>
              <a:rPr lang="en-US" sz="3100" b="1" dirty="0" smtClean="0"/>
              <a:t> ।</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কিন্ত</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বৰ্তমানলৈকে</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কবিতাৰ</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এটা</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নিদিৰ্ষ্ট</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সংজ্ঞা</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পাবলৈ</a:t>
            </a:r>
            <a:r>
              <a:rPr lang="en-US" sz="3100" b="1" dirty="0" smtClean="0">
                <a:latin typeface="Vrinda" pitchFamily="34" charset="0"/>
                <a:cs typeface="Vrinda" pitchFamily="34" charset="0"/>
              </a:rPr>
              <a:t> </a:t>
            </a:r>
            <a:r>
              <a:rPr lang="en-US" sz="3100" b="1" dirty="0" err="1" smtClean="0">
                <a:latin typeface="Vrinda" pitchFamily="34" charset="0"/>
                <a:cs typeface="Vrinda" pitchFamily="34" charset="0"/>
              </a:rPr>
              <a:t>নাই</a:t>
            </a:r>
            <a:r>
              <a:rPr lang="en-US" sz="3100" b="1" dirty="0" smtClean="0">
                <a:latin typeface="Vrinda" pitchFamily="34" charset="0"/>
                <a:cs typeface="Vrinda" pitchFamily="34" charset="0"/>
              </a:rPr>
              <a:t> ।</a:t>
            </a:r>
            <a:r>
              <a:rPr lang="as-IN" sz="3100" b="1" dirty="0" smtClean="0"/>
              <a:t> তেনে ক্ষেত্ৰত কবিতা সংজ্ঞাৰ ইতিহাস বিচাৰিলে দেখা যায় যে-পূণ্যভূমি ভগৰতবৰ্ষতেই পোনপ্ৰথমে কবিতাৰ সৃষ্টি হৈছিল । এহাল শৰবৃদ্ধ ক্ৰৌঞ্চ পক্ষীৰ যন্তনাকাতৰ অৱস্থা দেখি আপোনা-আপুনি বাল্মিকী মুনিৰ অন্তৰত বেদনাৰ সৃষ্টি হ’ল আৰু তেওঁৰ নিজৰ অলক্ষিতে মুখেৰে উচ্চাৰণ কৰিলে–</a:t>
            </a:r>
            <a:br>
              <a:rPr lang="as-IN" sz="3100" b="1" dirty="0" smtClean="0"/>
            </a:br>
            <a:r>
              <a:rPr lang="as-IN" sz="3100" b="1" dirty="0" smtClean="0"/>
              <a:t>“মানিষাদপ্ৰতিষ্ঠাংত্বমগমঃশাশ্বতীসমাঃ।</a:t>
            </a:r>
            <a:br>
              <a:rPr lang="as-IN" sz="3100" b="1" dirty="0" smtClean="0"/>
            </a:br>
            <a:r>
              <a:rPr lang="as-IN" sz="3100" b="1" dirty="0" smtClean="0"/>
              <a:t>যৎক্ৰৌঞ্চমিথুনাদেকমৱধীঃকামমোহিতম্ ।।”</a:t>
            </a:r>
            <a:br>
              <a:rPr lang="as-IN" sz="3100" b="1" dirty="0" smtClean="0"/>
            </a:br>
            <a:r>
              <a:rPr lang="as-IN" sz="3100" b="1" dirty="0" smtClean="0"/>
              <a:t>- বাল্মিকীৰ এই শ্লোকেই পৃথিৱীৰ আদিতম কবিতা বুলি কোৱা হয়।</a:t>
            </a:r>
            <a:br>
              <a:rPr lang="as-IN" sz="3100" b="1" dirty="0" smtClean="0"/>
            </a:br>
            <a:r>
              <a:rPr lang="as-IN" sz="3100" b="1" dirty="0" smtClean="0"/>
              <a:t/>
            </a:r>
            <a:br>
              <a:rPr lang="as-IN" sz="31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r>
              <a:rPr lang="as-IN" sz="1800" b="1" dirty="0" smtClean="0"/>
              <a:t/>
            </a:r>
            <a:br>
              <a:rPr lang="as-IN" sz="1800" b="1" dirty="0" smtClean="0"/>
            </a:br>
            <a:endParaRPr lang="en-US" sz="1800" dirty="0"/>
          </a:p>
        </p:txBody>
      </p:sp>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l"/>
            <a:r>
              <a:rPr lang="as-IN" sz="4000" b="1" dirty="0" smtClean="0">
                <a:solidFill>
                  <a:srgbClr val="FF0000"/>
                </a:solidFill>
              </a:rPr>
              <a:t>প্ৰাচ্য পণ্ডিতসকলৰ মতে </a:t>
            </a:r>
            <a:r>
              <a:rPr lang="en-US" sz="4000" b="1" dirty="0" err="1" smtClean="0">
                <a:solidFill>
                  <a:srgbClr val="FF0000"/>
                </a:solidFill>
              </a:rPr>
              <a:t>কবিতাৰ</a:t>
            </a:r>
            <a:r>
              <a:rPr lang="en-US" sz="4000" b="1" dirty="0" smtClean="0">
                <a:solidFill>
                  <a:srgbClr val="FF0000"/>
                </a:solidFill>
              </a:rPr>
              <a:t> </a:t>
            </a:r>
            <a:r>
              <a:rPr lang="en-US" sz="4000" b="1" dirty="0" err="1" smtClean="0">
                <a:solidFill>
                  <a:srgbClr val="FF0000"/>
                </a:solidFill>
              </a:rPr>
              <a:t>সংজ্ঞা</a:t>
            </a:r>
            <a:r>
              <a:rPr lang="as-IN" sz="4000" b="1" dirty="0" smtClean="0">
                <a:solidFill>
                  <a:srgbClr val="FF0000"/>
                </a:solidFill>
              </a:rPr>
              <a:t>ঃ</a:t>
            </a:r>
          </a:p>
          <a:p>
            <a:pPr algn="l"/>
            <a:r>
              <a:rPr lang="as-IN" sz="2800" b="1" dirty="0" smtClean="0">
                <a:solidFill>
                  <a:schemeClr val="tx1"/>
                </a:solidFill>
              </a:rPr>
              <a:t>	কাব্যালংকাৰ প্ৰণেতা ভামহৰ মতে কবিতা হ’ল -“শব্দাৰ্থৌ সহিতৌ কাব্যম” </a:t>
            </a:r>
            <a:r>
              <a:rPr lang="as-IN" sz="2800" b="1" dirty="0" smtClean="0">
                <a:solidFill>
                  <a:schemeClr val="tx1"/>
                </a:solidFill>
                <a:latin typeface="Vrinda" pitchFamily="34" charset="0"/>
                <a:cs typeface="Vrinda" pitchFamily="34" charset="0"/>
              </a:rPr>
              <a:t>অৰ্থাৎ শব্দ আৰু অৰ্থৰ যুগল বসতিয়েই হ’ল কবিতা ।</a:t>
            </a:r>
          </a:p>
          <a:p>
            <a:pPr algn="l"/>
            <a:r>
              <a:rPr lang="as-IN" sz="2800" b="1" dirty="0" smtClean="0">
                <a:solidFill>
                  <a:schemeClr val="tx1"/>
                </a:solidFill>
              </a:rPr>
              <a:t>	বিশ্বনাথ কবিৰাজৰ মতে—‘‘বাক্যং ৰসাত্মকং কাব্যম’’ অৰ্থাৎ ৰসময় বাক্যই কবিতা ।</a:t>
            </a:r>
          </a:p>
          <a:p>
            <a:pPr algn="l"/>
            <a:r>
              <a:rPr lang="as-IN" sz="2800" b="1" dirty="0" smtClean="0">
                <a:solidFill>
                  <a:schemeClr val="tx1"/>
                </a:solidFill>
              </a:rPr>
              <a:t>	কোনো কোনো আলংকাৰিকে কাব্যালংকাৰ সূত্ৰ বান্ধিবলৈ গৈ কাব্যৰ আত্মাৰ ক্ষেত্ৰত গুৰুত্ব আৰোপ কৰিছে । তাৰ ভিতৰত আলংকাৰিক বামনৰ মতে-“ৰীতিৰাত্মা কাব্যস্য’’ অৰ্থাৎ ৰীতিয়েই হ’ল কাব্যৰ আত্মা।</a:t>
            </a:r>
          </a:p>
          <a:p>
            <a:pPr algn="l"/>
            <a:r>
              <a:rPr lang="as-IN" sz="2800" b="1" dirty="0" smtClean="0">
                <a:solidFill>
                  <a:schemeClr val="tx1"/>
                </a:solidFill>
              </a:rPr>
              <a:t>	আনহাতে আলংকাৰিক আনন্দবৰ্ধনে কাব্যৰ ক্ষেত্ৰত ধ্বনিক গুৰূত্ব দিছে । তেওঁৰ মতে-‘‘কাব্যস্যাত্মা ধ্বনি’’ অৰ্থাৎ ধ্বনিয়েই হ’ল কবিতাৰ আত্মা।</a:t>
            </a:r>
            <a:endParaRPr lang="en-US" sz="2800" dirty="0" smtClean="0"/>
          </a:p>
        </p:txBody>
      </p:sp>
    </p:spTree>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algn="just">
              <a:buNone/>
            </a:pPr>
            <a:r>
              <a:rPr lang="as-IN" b="1" dirty="0" smtClean="0">
                <a:solidFill>
                  <a:srgbClr val="FF0000"/>
                </a:solidFill>
              </a:rPr>
              <a:t>প্ৰাশ্চাত্য পণ্ডিতসকলৰ মতে </a:t>
            </a:r>
            <a:r>
              <a:rPr lang="en-US" b="1" dirty="0" err="1" smtClean="0">
                <a:solidFill>
                  <a:srgbClr val="FF0000"/>
                </a:solidFill>
              </a:rPr>
              <a:t>কবিতাৰ</a:t>
            </a:r>
            <a:r>
              <a:rPr lang="en-US" b="1" dirty="0" smtClean="0">
                <a:solidFill>
                  <a:srgbClr val="FF0000"/>
                </a:solidFill>
              </a:rPr>
              <a:t> </a:t>
            </a:r>
            <a:r>
              <a:rPr lang="en-US" b="1" dirty="0" err="1" smtClean="0">
                <a:solidFill>
                  <a:srgbClr val="FF0000"/>
                </a:solidFill>
              </a:rPr>
              <a:t>সংজ্ঞা</a:t>
            </a:r>
            <a:r>
              <a:rPr lang="as-IN" b="1" dirty="0" smtClean="0">
                <a:solidFill>
                  <a:srgbClr val="FF0000"/>
                </a:solidFill>
              </a:rPr>
              <a:t>ঃ</a:t>
            </a:r>
          </a:p>
          <a:p>
            <a:pPr algn="just">
              <a:buNone/>
            </a:pPr>
            <a:r>
              <a:rPr lang="as-IN" b="1" dirty="0" smtClean="0">
                <a:latin typeface="Vrinda" pitchFamily="34" charset="0"/>
                <a:cs typeface="Vrinda" pitchFamily="34" charset="0"/>
              </a:rPr>
              <a:t>ইংৰাজী </a:t>
            </a:r>
            <a:r>
              <a:rPr lang="en-US" b="1" dirty="0" err="1" smtClean="0">
                <a:latin typeface="Vrinda" pitchFamily="34" charset="0"/>
                <a:cs typeface="Vrinda" pitchFamily="34" charset="0"/>
              </a:rPr>
              <a:t>ভাষাৰ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অভিধান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প্ৰণেতা</a:t>
            </a:r>
            <a:r>
              <a:rPr lang="en-US" b="1" dirty="0" smtClean="0">
                <a:latin typeface="Vrinda" pitchFamily="34" charset="0"/>
                <a:cs typeface="Vrinda" pitchFamily="34" charset="0"/>
              </a:rPr>
              <a:t> ড০ </a:t>
            </a:r>
            <a:r>
              <a:rPr lang="en-US" b="1" dirty="0" err="1" smtClean="0">
                <a:latin typeface="Vrinda" pitchFamily="34" charset="0"/>
                <a:cs typeface="Vrinda" pitchFamily="34" charset="0"/>
              </a:rPr>
              <a:t>জনচনৰ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মতে-‘‘কবিতা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হ’ল</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ছন্দোবদ্ধ</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ৰচনা</a:t>
            </a:r>
            <a:r>
              <a:rPr lang="en-US" b="1" dirty="0" smtClean="0">
                <a:latin typeface="Vrinda" pitchFamily="34" charset="0"/>
                <a:cs typeface="Vrinda" pitchFamily="34" charset="0"/>
              </a:rPr>
              <a:t>’’(Poetry is metrical composition)। </a:t>
            </a:r>
            <a:r>
              <a:rPr lang="en-US" b="1" dirty="0" err="1" smtClean="0">
                <a:latin typeface="Vrinda" pitchFamily="34" charset="0"/>
                <a:cs typeface="Vrinda" pitchFamily="34" charset="0"/>
              </a:rPr>
              <a:t>তেওঁ</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এঠাইত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কৈছে</a:t>
            </a:r>
            <a:r>
              <a:rPr lang="en-US" b="1" dirty="0" smtClean="0">
                <a:latin typeface="Vrinda" pitchFamily="34" charset="0"/>
                <a:cs typeface="Vrinda" pitchFamily="34" charset="0"/>
              </a:rPr>
              <a:t> –‘‘ই </a:t>
            </a:r>
            <a:r>
              <a:rPr lang="en-US" b="1" dirty="0" err="1" smtClean="0">
                <a:latin typeface="Vrinda" pitchFamily="34" charset="0"/>
                <a:cs typeface="Vrinda" pitchFamily="34" charset="0"/>
              </a:rPr>
              <a:t>হ’ল</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যুক্তিবুদ্ধিক</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কল্পনাৰে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দীপ্ত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সত্যৰ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লগত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আনন্দৰ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সমন্বয়</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সাধনাৰ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কলা</a:t>
            </a:r>
            <a:r>
              <a:rPr lang="en-US" b="1" dirty="0" smtClean="0">
                <a:latin typeface="Vrinda" pitchFamily="34" charset="0"/>
                <a:cs typeface="Vrinda" pitchFamily="34" charset="0"/>
              </a:rPr>
              <a:t>’’(It is the art of writing pleasure with truth by calling imagination to the help reason)</a:t>
            </a:r>
            <a:r>
              <a:rPr lang="as-IN" b="1" dirty="0" smtClean="0">
                <a:latin typeface="Vrinda" pitchFamily="34" charset="0"/>
                <a:cs typeface="Vrinda" pitchFamily="34" charset="0"/>
              </a:rPr>
              <a:t>।</a:t>
            </a:r>
          </a:p>
          <a:p>
            <a:pPr algn="just">
              <a:buNone/>
            </a:pPr>
            <a:r>
              <a:rPr lang="en-US" b="1" dirty="0" err="1" smtClean="0">
                <a:latin typeface="Vrinda" pitchFamily="34" charset="0"/>
                <a:cs typeface="Vrinda" pitchFamily="34" charset="0"/>
              </a:rPr>
              <a:t>ৱৰ্ডচৱৰ্থে</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কবিতাৰ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সৃষ্টি-প্ৰক্ৰিয়া</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সম্পৰ্কে</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এনেদৰে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কৈছে-‘‘নিৰলাত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সোঁৱৰা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হিয়াৰ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আবেগেই</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কবিতা</a:t>
            </a:r>
            <a:r>
              <a:rPr lang="en-US" b="1" dirty="0" smtClean="0">
                <a:latin typeface="Vrinda" pitchFamily="34" charset="0"/>
                <a:cs typeface="Vrinda" pitchFamily="34" charset="0"/>
              </a:rPr>
              <a:t>’’ (Poetry is emotion recollected in tranquility)।</a:t>
            </a:r>
            <a:r>
              <a:rPr lang="en-US" b="1" dirty="0" err="1" smtClean="0">
                <a:latin typeface="Vrinda" pitchFamily="34" charset="0"/>
                <a:cs typeface="Vrinda" pitchFamily="34" charset="0"/>
              </a:rPr>
              <a:t>তেওঁ</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আকৌ</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কৈছে-‘‘উপচি</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উঠি</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আপোনা-আপুনি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পাৰ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বাগৰি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যোৱা</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আবেগৰ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ঢলেই</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কবিতা</a:t>
            </a:r>
            <a:r>
              <a:rPr lang="en-US" b="1" dirty="0" smtClean="0">
                <a:latin typeface="Vrinda" pitchFamily="34" charset="0"/>
                <a:cs typeface="Vrinda" pitchFamily="34" charset="0"/>
              </a:rPr>
              <a:t>’’ (Poetry is </a:t>
            </a:r>
            <a:r>
              <a:rPr lang="en-US" b="1" dirty="0" err="1" smtClean="0">
                <a:latin typeface="Vrinda" pitchFamily="34" charset="0"/>
                <a:cs typeface="Vrinda" pitchFamily="34" charset="0"/>
              </a:rPr>
              <a:t>sponteneous</a:t>
            </a:r>
            <a:r>
              <a:rPr lang="en-US" b="1" dirty="0" smtClean="0">
                <a:latin typeface="Vrinda" pitchFamily="34" charset="0"/>
                <a:cs typeface="Vrinda" pitchFamily="34" charset="0"/>
              </a:rPr>
              <a:t> overflow of powerful feelings)।</a:t>
            </a:r>
            <a:endParaRPr lang="as-IN" b="1" dirty="0" smtClean="0">
              <a:latin typeface="Vrinda" pitchFamily="34" charset="0"/>
              <a:cs typeface="Vrinda" pitchFamily="34" charset="0"/>
            </a:endParaRPr>
          </a:p>
          <a:p>
            <a:pPr algn="just">
              <a:buNone/>
            </a:pPr>
            <a:r>
              <a:rPr lang="en-US" b="1" dirty="0" err="1" smtClean="0">
                <a:latin typeface="Vrinda" pitchFamily="34" charset="0"/>
                <a:cs typeface="Vrinda" pitchFamily="34" charset="0"/>
              </a:rPr>
              <a:t>কবি</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মেথিউ</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আৰ্ণল্ডে</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কৈছে—‘‘কবিতা</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হ’ল</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জীৱন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বীক্ষা</a:t>
            </a:r>
            <a:r>
              <a:rPr lang="en-US" b="1" dirty="0" smtClean="0">
                <a:latin typeface="Vrinda" pitchFamily="34" charset="0"/>
                <a:cs typeface="Vrinda" pitchFamily="34" charset="0"/>
              </a:rPr>
              <a:t>’’(Poetry is criticism of life) ।</a:t>
            </a:r>
            <a:r>
              <a:rPr lang="en-US" b="1" dirty="0" err="1" smtClean="0">
                <a:latin typeface="Vrinda" pitchFamily="34" charset="0"/>
                <a:cs typeface="Vrinda" pitchFamily="34" charset="0"/>
              </a:rPr>
              <a:t>আন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এজন</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কবি</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ক’লৰিজৰ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মতে-‘‘উৎকৃষ্টতম</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শব্দপুঞ্জৰ</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উৎকৃষ্টতম</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বিন্যাসেই</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কবিতা</a:t>
            </a:r>
            <a:r>
              <a:rPr lang="en-US" b="1" dirty="0" smtClean="0">
                <a:latin typeface="Vrinda" pitchFamily="34" charset="0"/>
                <a:cs typeface="Vrinda" pitchFamily="34" charset="0"/>
              </a:rPr>
              <a:t>’’(Poetry is the best words in the best order)।</a:t>
            </a:r>
            <a:endParaRPr lang="en-US" dirty="0" smtClean="0"/>
          </a:p>
        </p:txBody>
      </p:sp>
    </p:spTree>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algn="just"/>
            <a:r>
              <a:rPr lang="en-US" sz="2400" b="1" dirty="0" smtClean="0"/>
              <a:t>	</a:t>
            </a:r>
            <a:r>
              <a:rPr lang="en-US" sz="2400" b="1" dirty="0" err="1" smtClean="0"/>
              <a:t>কবি</a:t>
            </a:r>
            <a:r>
              <a:rPr lang="en-US" sz="2400" b="1" dirty="0" smtClean="0"/>
              <a:t> </a:t>
            </a:r>
            <a:r>
              <a:rPr lang="en-US" sz="2400" b="1" dirty="0" err="1" smtClean="0"/>
              <a:t>অডেনৰ</a:t>
            </a:r>
            <a:r>
              <a:rPr lang="en-US" sz="2400" b="1" dirty="0" smtClean="0"/>
              <a:t> </a:t>
            </a:r>
            <a:r>
              <a:rPr lang="en-US" sz="2400" b="1" dirty="0" err="1" smtClean="0"/>
              <a:t>মতে</a:t>
            </a:r>
            <a:r>
              <a:rPr lang="en-US" sz="2400" b="1" dirty="0" smtClean="0"/>
              <a:t>-‘‘ </a:t>
            </a:r>
            <a:r>
              <a:rPr lang="en-US" sz="2400" b="1" dirty="0" err="1" smtClean="0"/>
              <a:t>কবিতা</a:t>
            </a:r>
            <a:r>
              <a:rPr lang="en-US" sz="2400" b="1" dirty="0" smtClean="0"/>
              <a:t> </a:t>
            </a:r>
            <a:r>
              <a:rPr lang="en-US" sz="2400" b="1" dirty="0" err="1" smtClean="0"/>
              <a:t>হ’ল</a:t>
            </a:r>
            <a:r>
              <a:rPr lang="en-US" sz="2400" b="1" dirty="0" smtClean="0"/>
              <a:t> </a:t>
            </a:r>
            <a:r>
              <a:rPr lang="en-US" sz="2400" b="1" dirty="0" err="1" smtClean="0"/>
              <a:t>স্মৰণীয়</a:t>
            </a:r>
            <a:r>
              <a:rPr lang="en-US" sz="2400" b="1" dirty="0" smtClean="0"/>
              <a:t> </a:t>
            </a:r>
            <a:r>
              <a:rPr lang="en-US" sz="2400" b="1" dirty="0" err="1" smtClean="0"/>
              <a:t>বাক্য</a:t>
            </a:r>
            <a:r>
              <a:rPr lang="en-US" sz="2400" b="1" dirty="0" smtClean="0"/>
              <a:t>’’(Poetry is memorable speech)। </a:t>
            </a:r>
            <a:r>
              <a:rPr lang="en-US" sz="2400" b="1" dirty="0" err="1" smtClean="0"/>
              <a:t>কবি</a:t>
            </a:r>
            <a:r>
              <a:rPr lang="en-US" sz="2400" b="1" dirty="0" smtClean="0"/>
              <a:t> </a:t>
            </a:r>
            <a:r>
              <a:rPr lang="en-US" sz="2400" b="1" dirty="0" err="1" smtClean="0"/>
              <a:t>কাৰ্লাইলৰ</a:t>
            </a:r>
            <a:r>
              <a:rPr lang="en-US" sz="2400" b="1" dirty="0" smtClean="0"/>
              <a:t> </a:t>
            </a:r>
            <a:r>
              <a:rPr lang="en-US" sz="2400" b="1" dirty="0" err="1" smtClean="0"/>
              <a:t>মতে</a:t>
            </a:r>
            <a:r>
              <a:rPr lang="en-US" sz="2400" b="1" dirty="0" smtClean="0"/>
              <a:t> –‘‘ </a:t>
            </a:r>
            <a:r>
              <a:rPr lang="en-US" sz="2400" b="1" dirty="0" err="1" smtClean="0"/>
              <a:t>কবিতা</a:t>
            </a:r>
            <a:r>
              <a:rPr lang="en-US" sz="2400" b="1" dirty="0" smtClean="0"/>
              <a:t> </a:t>
            </a:r>
            <a:r>
              <a:rPr lang="en-US" sz="2400" b="1" dirty="0" err="1" smtClean="0"/>
              <a:t>হ’ল</a:t>
            </a:r>
            <a:r>
              <a:rPr lang="en-US" sz="2400" b="1" dirty="0" smtClean="0"/>
              <a:t> </a:t>
            </a:r>
            <a:r>
              <a:rPr lang="en-US" sz="2400" b="1" dirty="0" err="1" smtClean="0"/>
              <a:t>সংগীতময়</a:t>
            </a:r>
            <a:r>
              <a:rPr lang="en-US" sz="2400" b="1" dirty="0" smtClean="0"/>
              <a:t> </a:t>
            </a:r>
            <a:r>
              <a:rPr lang="en-US" sz="2400" b="1" dirty="0" err="1" smtClean="0"/>
              <a:t>চিন্তা</a:t>
            </a:r>
            <a:r>
              <a:rPr lang="en-US" sz="2400" b="1" dirty="0" smtClean="0"/>
              <a:t>’’(Poetry is musical thought) । </a:t>
            </a:r>
            <a:r>
              <a:rPr lang="en-US" sz="2400" b="1" dirty="0" err="1" smtClean="0"/>
              <a:t>আন</a:t>
            </a:r>
            <a:r>
              <a:rPr lang="en-US" sz="2400" b="1" dirty="0" smtClean="0"/>
              <a:t> </a:t>
            </a:r>
            <a:r>
              <a:rPr lang="en-US" sz="2400" b="1" dirty="0" err="1" smtClean="0"/>
              <a:t>এজন</a:t>
            </a:r>
            <a:r>
              <a:rPr lang="en-US" sz="2400" b="1" dirty="0" smtClean="0"/>
              <a:t> </a:t>
            </a:r>
            <a:r>
              <a:rPr lang="en-US" sz="2400" b="1" dirty="0" err="1" smtClean="0"/>
              <a:t>কবি</a:t>
            </a:r>
            <a:r>
              <a:rPr lang="en-US" sz="2400" b="1" dirty="0" smtClean="0"/>
              <a:t>  </a:t>
            </a:r>
            <a:r>
              <a:rPr lang="en-US" sz="2400" b="1" dirty="0" err="1" smtClean="0"/>
              <a:t>থিয়োডৰ</a:t>
            </a:r>
            <a:r>
              <a:rPr lang="en-US" sz="2400" b="1" dirty="0" smtClean="0"/>
              <a:t> </a:t>
            </a:r>
            <a:r>
              <a:rPr lang="en-US" sz="2400" b="1" dirty="0" err="1" smtClean="0"/>
              <a:t>ৱাট</a:t>
            </a:r>
            <a:r>
              <a:rPr lang="as-IN" sz="2400" b="1" dirty="0" smtClean="0"/>
              <a:t>ছ –ডাল্টনে কবিতাৰ সংজ্ঞা এনেদৰে আগবঢ়াইছে-“কবিতা হ’ল আবেগময় আৰু ছন্দস্পন্দিত ভাষাৰ মাধ্যমত মানৱীয় মনৰ মূৰ্তিমান আৰু শিল্পিত অভিব্যক্তি”</a:t>
            </a:r>
            <a:r>
              <a:rPr lang="en-US" sz="2400" b="1" dirty="0" smtClean="0"/>
              <a:t> </a:t>
            </a:r>
            <a:r>
              <a:rPr lang="as-IN" sz="2400" b="1" dirty="0" smtClean="0"/>
              <a:t>(</a:t>
            </a:r>
            <a:r>
              <a:rPr lang="en-US" sz="2400" b="1" dirty="0" smtClean="0"/>
              <a:t>Poetry is the concrete and artistic expression of the human mind in emotional and rhythmical language</a:t>
            </a:r>
            <a:r>
              <a:rPr lang="as-IN" sz="2400" b="1" dirty="0" smtClean="0"/>
              <a:t>)</a:t>
            </a:r>
            <a:r>
              <a:rPr lang="en-US" sz="2400" b="1" dirty="0" smtClean="0"/>
              <a:t>। </a:t>
            </a:r>
            <a:r>
              <a:rPr lang="en-US" sz="2400" b="1" dirty="0" err="1" smtClean="0"/>
              <a:t>উপৰোক্ত</a:t>
            </a:r>
            <a:r>
              <a:rPr lang="en-US" sz="2400" b="1" dirty="0" smtClean="0"/>
              <a:t> </a:t>
            </a:r>
            <a:r>
              <a:rPr lang="en-US" sz="2400" b="1" dirty="0" err="1" smtClean="0"/>
              <a:t>সংজ্ঞাসমূহলৈ</a:t>
            </a:r>
            <a:r>
              <a:rPr lang="en-US" sz="2400" b="1" dirty="0" smtClean="0"/>
              <a:t> </a:t>
            </a:r>
            <a:r>
              <a:rPr lang="en-US" sz="2400" b="1" dirty="0" err="1" smtClean="0"/>
              <a:t>লক্ষ্য</a:t>
            </a:r>
            <a:r>
              <a:rPr lang="en-US" sz="2400" b="1" dirty="0" smtClean="0"/>
              <a:t> </a:t>
            </a:r>
            <a:r>
              <a:rPr lang="en-US" sz="2400" b="1" dirty="0" err="1" smtClean="0"/>
              <a:t>কৰিলে</a:t>
            </a:r>
            <a:r>
              <a:rPr lang="en-US" sz="2400" b="1" dirty="0" smtClean="0"/>
              <a:t> </a:t>
            </a:r>
            <a:r>
              <a:rPr lang="en-US" sz="2400" b="1" dirty="0" err="1" smtClean="0"/>
              <a:t>দেখা</a:t>
            </a:r>
            <a:r>
              <a:rPr lang="en-US" sz="2400" b="1" dirty="0" smtClean="0"/>
              <a:t> </a:t>
            </a:r>
            <a:r>
              <a:rPr lang="en-US" sz="2400" b="1" dirty="0" err="1" smtClean="0"/>
              <a:t>যায়</a:t>
            </a:r>
            <a:r>
              <a:rPr lang="en-US" sz="2400" b="1" dirty="0" smtClean="0"/>
              <a:t> </a:t>
            </a:r>
            <a:r>
              <a:rPr lang="en-US" sz="2400" b="1" dirty="0" err="1" smtClean="0"/>
              <a:t>যে</a:t>
            </a:r>
            <a:r>
              <a:rPr lang="en-US" sz="2400" b="1" dirty="0" smtClean="0"/>
              <a:t>, </a:t>
            </a:r>
            <a:r>
              <a:rPr lang="en-US" sz="2400" b="1" dirty="0" err="1" smtClean="0"/>
              <a:t>কোনোটো</a:t>
            </a:r>
            <a:r>
              <a:rPr lang="en-US" sz="2400" b="1" dirty="0" smtClean="0"/>
              <a:t> </a:t>
            </a:r>
            <a:r>
              <a:rPr lang="en-US" sz="2400" b="1" dirty="0" err="1" smtClean="0"/>
              <a:t>সংজ্ঞাতেই</a:t>
            </a:r>
            <a:r>
              <a:rPr lang="en-US" sz="2400" b="1" dirty="0" smtClean="0"/>
              <a:t> </a:t>
            </a:r>
            <a:r>
              <a:rPr lang="en-US" sz="2400" b="1" dirty="0" err="1" smtClean="0"/>
              <a:t>কবিতাৰ</a:t>
            </a:r>
            <a:r>
              <a:rPr lang="en-US" sz="2400" b="1" dirty="0" smtClean="0"/>
              <a:t> </a:t>
            </a:r>
            <a:r>
              <a:rPr lang="en-US" sz="2400" b="1" dirty="0" err="1" smtClean="0"/>
              <a:t>পূৰ্ণাঙ্গ</a:t>
            </a:r>
            <a:r>
              <a:rPr lang="en-US" sz="2400" b="1" dirty="0" smtClean="0"/>
              <a:t> </a:t>
            </a:r>
            <a:r>
              <a:rPr lang="en-US" sz="2400" b="1" dirty="0" err="1" smtClean="0"/>
              <a:t>ৰূপ</a:t>
            </a:r>
            <a:r>
              <a:rPr lang="en-US" sz="2400" b="1" dirty="0" smtClean="0"/>
              <a:t> </a:t>
            </a:r>
            <a:r>
              <a:rPr lang="en-US" sz="2400" b="1" dirty="0" err="1" smtClean="0"/>
              <a:t>এটি</a:t>
            </a:r>
            <a:r>
              <a:rPr lang="en-US" sz="2400" b="1" dirty="0" smtClean="0"/>
              <a:t> </a:t>
            </a:r>
            <a:r>
              <a:rPr lang="en-US" sz="2400" b="1" dirty="0" err="1" smtClean="0"/>
              <a:t>পাবলৈ</a:t>
            </a:r>
            <a:r>
              <a:rPr lang="en-US" sz="2400" b="1" dirty="0" smtClean="0"/>
              <a:t> </a:t>
            </a:r>
            <a:r>
              <a:rPr lang="en-US" sz="2400" b="1" dirty="0" err="1" smtClean="0"/>
              <a:t>নাই</a:t>
            </a:r>
            <a:r>
              <a:rPr lang="en-US" sz="2400" b="1" dirty="0" smtClean="0"/>
              <a:t> । </a:t>
            </a:r>
            <a:r>
              <a:rPr lang="en-US" sz="2400" b="1" dirty="0" err="1" smtClean="0"/>
              <a:t>কোনোৱে</a:t>
            </a:r>
            <a:r>
              <a:rPr lang="en-US" sz="2400" b="1" dirty="0" smtClean="0"/>
              <a:t> </a:t>
            </a:r>
            <a:r>
              <a:rPr lang="en-US" sz="2400" b="1" dirty="0" err="1" smtClean="0"/>
              <a:t>যদি</a:t>
            </a:r>
            <a:r>
              <a:rPr lang="en-US" sz="2400" b="1" dirty="0" smtClean="0"/>
              <a:t>  </a:t>
            </a:r>
            <a:r>
              <a:rPr lang="en-US" sz="2400" b="1" dirty="0" err="1" smtClean="0"/>
              <a:t>কবিতাৰ</a:t>
            </a:r>
            <a:r>
              <a:rPr lang="en-US" sz="2400" b="1" dirty="0" smtClean="0"/>
              <a:t> </a:t>
            </a:r>
            <a:r>
              <a:rPr lang="en-US" sz="2400" b="1" dirty="0" err="1" smtClean="0"/>
              <a:t>বহিৰংগ</a:t>
            </a:r>
            <a:r>
              <a:rPr lang="en-US" sz="2400" b="1" dirty="0" smtClean="0"/>
              <a:t> </a:t>
            </a:r>
            <a:r>
              <a:rPr lang="en-US" sz="2400" b="1" dirty="0" err="1" smtClean="0"/>
              <a:t>ৰূপটোৰ</a:t>
            </a:r>
            <a:r>
              <a:rPr lang="en-US" sz="2400" b="1" dirty="0" smtClean="0"/>
              <a:t> </a:t>
            </a:r>
            <a:r>
              <a:rPr lang="en-US" sz="2400" b="1" dirty="0" err="1" smtClean="0"/>
              <a:t>বৰ্ণনা</a:t>
            </a:r>
            <a:r>
              <a:rPr lang="en-US" sz="2400" b="1" dirty="0" smtClean="0"/>
              <a:t> </a:t>
            </a:r>
            <a:r>
              <a:rPr lang="en-US" sz="2400" b="1" dirty="0" err="1" smtClean="0"/>
              <a:t>কৰিছে</a:t>
            </a:r>
            <a:r>
              <a:rPr lang="en-US" sz="2400" b="1" dirty="0" smtClean="0"/>
              <a:t>, </a:t>
            </a:r>
            <a:r>
              <a:rPr lang="en-US" sz="2400" b="1" dirty="0" err="1" smtClean="0"/>
              <a:t>কোনোটোত</a:t>
            </a:r>
            <a:r>
              <a:rPr lang="en-US" sz="2400" b="1" dirty="0" smtClean="0"/>
              <a:t> </a:t>
            </a:r>
            <a:r>
              <a:rPr lang="en-US" sz="2400" b="1" dirty="0" err="1" smtClean="0"/>
              <a:t>কবিতাৰ</a:t>
            </a:r>
            <a:r>
              <a:rPr lang="en-US" sz="2400" b="1" dirty="0" smtClean="0"/>
              <a:t> </a:t>
            </a:r>
            <a:r>
              <a:rPr lang="en-US" sz="2400" b="1" dirty="0" err="1" smtClean="0"/>
              <a:t>সৃষ্টি</a:t>
            </a:r>
            <a:r>
              <a:rPr lang="en-US" sz="2400" b="1" dirty="0" smtClean="0"/>
              <a:t> </a:t>
            </a:r>
            <a:r>
              <a:rPr lang="en-US" sz="2400" b="1" dirty="0" err="1" smtClean="0"/>
              <a:t>প্ৰক্ৰিয়া</a:t>
            </a:r>
            <a:r>
              <a:rPr lang="en-US" sz="2400" b="1" dirty="0" smtClean="0"/>
              <a:t> </a:t>
            </a:r>
            <a:r>
              <a:rPr lang="en-US" sz="2400" b="1" dirty="0" err="1" smtClean="0"/>
              <a:t>প্ৰকাশ</a:t>
            </a:r>
            <a:r>
              <a:rPr lang="en-US" sz="2400" b="1" dirty="0" smtClean="0"/>
              <a:t> </a:t>
            </a:r>
            <a:r>
              <a:rPr lang="en-US" sz="2400" b="1" dirty="0" err="1" smtClean="0"/>
              <a:t>পাইছে</a:t>
            </a:r>
            <a:r>
              <a:rPr lang="en-US" sz="2400" b="1" dirty="0" smtClean="0"/>
              <a:t>। </a:t>
            </a:r>
            <a:r>
              <a:rPr lang="en-US" sz="2400" b="1" dirty="0" err="1" smtClean="0"/>
              <a:t>আকৌ</a:t>
            </a:r>
            <a:r>
              <a:rPr lang="en-US" sz="2400" b="1" dirty="0" smtClean="0"/>
              <a:t> </a:t>
            </a:r>
            <a:r>
              <a:rPr lang="en-US" sz="2400" b="1" dirty="0" err="1" smtClean="0"/>
              <a:t>কোনোটোত</a:t>
            </a:r>
            <a:r>
              <a:rPr lang="en-US" sz="2400" b="1" dirty="0" smtClean="0"/>
              <a:t> </a:t>
            </a:r>
            <a:r>
              <a:rPr lang="en-US" sz="2400" b="1" dirty="0" err="1" smtClean="0"/>
              <a:t>কবিতাৰ</a:t>
            </a:r>
            <a:r>
              <a:rPr lang="en-US" sz="2400" b="1" dirty="0" smtClean="0"/>
              <a:t> </a:t>
            </a:r>
            <a:r>
              <a:rPr lang="en-US" sz="2400" b="1" dirty="0" err="1" smtClean="0"/>
              <a:t>ৰূপবস্তু</a:t>
            </a:r>
            <a:r>
              <a:rPr lang="en-US" sz="2400" b="1" dirty="0" smtClean="0"/>
              <a:t>, </a:t>
            </a:r>
            <a:r>
              <a:rPr lang="en-US" sz="2400" b="1" dirty="0" err="1" smtClean="0"/>
              <a:t>কবিতাৰ</a:t>
            </a:r>
            <a:r>
              <a:rPr lang="en-US" sz="2400" b="1" dirty="0" smtClean="0"/>
              <a:t> </a:t>
            </a:r>
            <a:r>
              <a:rPr lang="en-US" sz="2400" b="1" dirty="0" err="1" smtClean="0"/>
              <a:t>কল্পনা-সংক্ৰান্ত</a:t>
            </a:r>
            <a:r>
              <a:rPr lang="en-US" sz="2400" b="1" dirty="0" smtClean="0"/>
              <a:t> </a:t>
            </a:r>
            <a:r>
              <a:rPr lang="en-US" sz="2400" b="1" dirty="0" err="1" smtClean="0"/>
              <a:t>দিশটো</a:t>
            </a:r>
            <a:r>
              <a:rPr lang="en-US" sz="2400" b="1" dirty="0" smtClean="0"/>
              <a:t> </a:t>
            </a:r>
            <a:r>
              <a:rPr lang="en-US" sz="2400" b="1" dirty="0" err="1" smtClean="0"/>
              <a:t>আৰু</a:t>
            </a:r>
            <a:r>
              <a:rPr lang="en-US" sz="2400" b="1" dirty="0" smtClean="0"/>
              <a:t> </a:t>
            </a:r>
            <a:r>
              <a:rPr lang="en-US" sz="2400" b="1" dirty="0" err="1" smtClean="0"/>
              <a:t>কোনো</a:t>
            </a:r>
            <a:r>
              <a:rPr lang="en-US" sz="2400" b="1" dirty="0" smtClean="0"/>
              <a:t> </a:t>
            </a:r>
            <a:r>
              <a:rPr lang="en-US" sz="2400" b="1" dirty="0" err="1" smtClean="0"/>
              <a:t>ঠাইত</a:t>
            </a:r>
            <a:r>
              <a:rPr lang="en-US" sz="2400" b="1" dirty="0" smtClean="0"/>
              <a:t> </a:t>
            </a:r>
            <a:r>
              <a:rPr lang="en-US" sz="2400" b="1" dirty="0" err="1" smtClean="0"/>
              <a:t>কবিতাৰ</a:t>
            </a:r>
            <a:r>
              <a:rPr lang="en-US" sz="2400" b="1" dirty="0" smtClean="0"/>
              <a:t> </a:t>
            </a:r>
            <a:r>
              <a:rPr lang="en-US" sz="2400" b="1" dirty="0" err="1" smtClean="0"/>
              <a:t>ভাৱবস্তু</a:t>
            </a:r>
            <a:r>
              <a:rPr lang="en-US" sz="2400" b="1" dirty="0" smtClean="0"/>
              <a:t>, </a:t>
            </a:r>
            <a:r>
              <a:rPr lang="en-US" sz="2400" b="1" dirty="0" err="1" smtClean="0"/>
              <a:t>ৰসবস্তু</a:t>
            </a:r>
            <a:r>
              <a:rPr lang="en-US" sz="2400" b="1" dirty="0" smtClean="0"/>
              <a:t> </a:t>
            </a:r>
            <a:r>
              <a:rPr lang="en-US" sz="2400" b="1" dirty="0" err="1" smtClean="0"/>
              <a:t>আৰু</a:t>
            </a:r>
            <a:r>
              <a:rPr lang="en-US" sz="2400" b="1" dirty="0" smtClean="0"/>
              <a:t> </a:t>
            </a:r>
            <a:r>
              <a:rPr lang="en-US" sz="2400" b="1" dirty="0" err="1" smtClean="0"/>
              <a:t>ৰূপবস্তু</a:t>
            </a:r>
            <a:r>
              <a:rPr lang="en-US" sz="2400" b="1" dirty="0" smtClean="0"/>
              <a:t> </a:t>
            </a:r>
            <a:r>
              <a:rPr lang="en-US" sz="2400" b="1" dirty="0" err="1" smtClean="0"/>
              <a:t>সম্পৰ্কীয়</a:t>
            </a:r>
            <a:r>
              <a:rPr lang="en-US" sz="2400" b="1" dirty="0" smtClean="0"/>
              <a:t> </a:t>
            </a:r>
            <a:r>
              <a:rPr lang="en-US" sz="2400" b="1" dirty="0" err="1" smtClean="0"/>
              <a:t>দিশবোৰ</a:t>
            </a:r>
            <a:r>
              <a:rPr lang="en-US" sz="2400" b="1" dirty="0" smtClean="0"/>
              <a:t> </a:t>
            </a:r>
            <a:r>
              <a:rPr lang="en-US" sz="2400" b="1" dirty="0" err="1" smtClean="0"/>
              <a:t>প্ৰকাশ</a:t>
            </a:r>
            <a:r>
              <a:rPr lang="en-US" sz="2400" b="1" dirty="0" smtClean="0"/>
              <a:t> </a:t>
            </a:r>
            <a:r>
              <a:rPr lang="en-US" sz="2400" b="1" dirty="0" err="1" smtClean="0"/>
              <a:t>পাইছে</a:t>
            </a:r>
            <a:r>
              <a:rPr lang="en-US" sz="2400" b="1" dirty="0" smtClean="0"/>
              <a:t>। </a:t>
            </a:r>
            <a:r>
              <a:rPr lang="en-US" sz="2400" b="1" dirty="0" err="1" smtClean="0"/>
              <a:t>আন</a:t>
            </a:r>
            <a:r>
              <a:rPr lang="en-US" sz="2400" b="1" dirty="0" smtClean="0"/>
              <a:t> </a:t>
            </a:r>
            <a:r>
              <a:rPr lang="en-US" sz="2400" b="1" dirty="0" err="1" smtClean="0"/>
              <a:t>আন</a:t>
            </a:r>
            <a:r>
              <a:rPr lang="en-US" sz="2400" b="1" dirty="0" smtClean="0"/>
              <a:t> </a:t>
            </a:r>
            <a:r>
              <a:rPr lang="en-US" sz="2400" b="1" dirty="0" err="1" smtClean="0"/>
              <a:t>প্ৰাশ্চ্য</a:t>
            </a:r>
            <a:r>
              <a:rPr lang="en-US" sz="2400" b="1" dirty="0" smtClean="0"/>
              <a:t> </a:t>
            </a:r>
            <a:r>
              <a:rPr lang="en-US" sz="2400" b="1" dirty="0" err="1" smtClean="0"/>
              <a:t>সমালোচকসকলৰ</a:t>
            </a:r>
            <a:r>
              <a:rPr lang="en-US" sz="2400" b="1" dirty="0" smtClean="0"/>
              <a:t> </a:t>
            </a:r>
            <a:r>
              <a:rPr lang="en-US" sz="2400" b="1" dirty="0" err="1" smtClean="0"/>
              <a:t>কোনোৱে</a:t>
            </a:r>
            <a:r>
              <a:rPr lang="en-US" sz="2400" b="1" dirty="0" smtClean="0"/>
              <a:t> </a:t>
            </a:r>
            <a:r>
              <a:rPr lang="en-US" sz="2400" b="1" dirty="0" err="1" smtClean="0"/>
              <a:t>ৰস</a:t>
            </a:r>
            <a:r>
              <a:rPr lang="en-US" sz="2400" b="1" dirty="0" smtClean="0"/>
              <a:t>, </a:t>
            </a:r>
            <a:r>
              <a:rPr lang="en-US" sz="2400" b="1" dirty="0" err="1" smtClean="0"/>
              <a:t>কোনোৱে</a:t>
            </a:r>
            <a:r>
              <a:rPr lang="en-US" sz="2400" b="1" dirty="0" smtClean="0"/>
              <a:t> </a:t>
            </a:r>
            <a:r>
              <a:rPr lang="en-US" sz="2400" b="1" dirty="0" err="1" smtClean="0"/>
              <a:t>ধ্বনি</a:t>
            </a:r>
            <a:r>
              <a:rPr lang="en-US" sz="2400" b="1" dirty="0" smtClean="0"/>
              <a:t>, </a:t>
            </a:r>
            <a:r>
              <a:rPr lang="en-US" sz="2400" b="1" dirty="0" err="1" smtClean="0"/>
              <a:t>অলংকাৰ</a:t>
            </a:r>
            <a:r>
              <a:rPr lang="en-US" sz="2400" b="1" dirty="0" smtClean="0"/>
              <a:t>, </a:t>
            </a:r>
            <a:r>
              <a:rPr lang="en-US" sz="2400" b="1" dirty="0" err="1" smtClean="0"/>
              <a:t>শব্দ</a:t>
            </a:r>
            <a:r>
              <a:rPr lang="en-US" sz="2400" b="1" dirty="0" smtClean="0"/>
              <a:t> </a:t>
            </a:r>
            <a:r>
              <a:rPr lang="en-US" sz="2400" b="1" dirty="0" err="1" smtClean="0"/>
              <a:t>আৰু</a:t>
            </a:r>
            <a:r>
              <a:rPr lang="en-US" sz="2400" b="1" dirty="0" smtClean="0"/>
              <a:t>  </a:t>
            </a:r>
            <a:r>
              <a:rPr lang="en-US" sz="2400" b="1" dirty="0" err="1" smtClean="0"/>
              <a:t>অৰ্থৰ</a:t>
            </a:r>
            <a:r>
              <a:rPr lang="en-US" sz="2400" b="1" dirty="0" smtClean="0"/>
              <a:t> </a:t>
            </a:r>
            <a:r>
              <a:rPr lang="en-US" sz="2400" b="1" dirty="0" err="1" smtClean="0"/>
              <a:t>ক্ষেত্ৰত</a:t>
            </a:r>
            <a:r>
              <a:rPr lang="en-US" sz="2400" b="1" dirty="0" smtClean="0"/>
              <a:t> </a:t>
            </a:r>
            <a:r>
              <a:rPr lang="en-US" sz="2400" b="1" dirty="0" err="1" smtClean="0"/>
              <a:t>গুৰুত্ব</a:t>
            </a:r>
            <a:r>
              <a:rPr lang="en-US" sz="2400" b="1" dirty="0" smtClean="0"/>
              <a:t> </a:t>
            </a:r>
            <a:r>
              <a:rPr lang="en-US" sz="2400" b="1" dirty="0" err="1" smtClean="0"/>
              <a:t>আৰোপ</a:t>
            </a:r>
            <a:r>
              <a:rPr lang="en-US" sz="2400" b="1" dirty="0" smtClean="0"/>
              <a:t> </a:t>
            </a:r>
            <a:r>
              <a:rPr lang="en-US" sz="2400" b="1" dirty="0" err="1" smtClean="0"/>
              <a:t>কৰিছে।মুঠৰ</a:t>
            </a:r>
            <a:r>
              <a:rPr lang="en-US" sz="2400" b="1" dirty="0" smtClean="0"/>
              <a:t> </a:t>
            </a:r>
            <a:r>
              <a:rPr lang="en-US" sz="2400" b="1" dirty="0" err="1" smtClean="0"/>
              <a:t>ওপৰত</a:t>
            </a:r>
            <a:r>
              <a:rPr lang="en-US" sz="2400" b="1" dirty="0" smtClean="0"/>
              <a:t> </a:t>
            </a:r>
            <a:r>
              <a:rPr lang="en-US" sz="2400" b="1" dirty="0" err="1" smtClean="0"/>
              <a:t>ক’ব</a:t>
            </a:r>
            <a:r>
              <a:rPr lang="en-US" sz="2400" b="1" dirty="0" smtClean="0"/>
              <a:t>  </a:t>
            </a:r>
            <a:r>
              <a:rPr lang="en-US" sz="2400" b="1" dirty="0" err="1" smtClean="0"/>
              <a:t>পাৰি</a:t>
            </a:r>
            <a:r>
              <a:rPr lang="en-US" sz="2400" b="1" dirty="0" smtClean="0"/>
              <a:t> </a:t>
            </a:r>
            <a:r>
              <a:rPr lang="en-US" sz="2400" b="1" dirty="0" err="1" smtClean="0"/>
              <a:t>যে</a:t>
            </a:r>
            <a:r>
              <a:rPr lang="en-US" sz="2400" b="1" dirty="0" smtClean="0"/>
              <a:t>, </a:t>
            </a:r>
            <a:r>
              <a:rPr lang="en-US" sz="2400" b="1" dirty="0" err="1" smtClean="0"/>
              <a:t>প্ৰত্যেকটি</a:t>
            </a:r>
            <a:r>
              <a:rPr lang="en-US" sz="2400" b="1" dirty="0" smtClean="0"/>
              <a:t> </a:t>
            </a:r>
            <a:r>
              <a:rPr lang="en-US" sz="2400" b="1" dirty="0" err="1" smtClean="0"/>
              <a:t>সংজ্ঞাতেই</a:t>
            </a:r>
            <a:r>
              <a:rPr lang="en-US" sz="2400" b="1" dirty="0" smtClean="0"/>
              <a:t> </a:t>
            </a:r>
            <a:r>
              <a:rPr lang="en-US" sz="2400" b="1" dirty="0" err="1" smtClean="0"/>
              <a:t>কবিতাৰ</a:t>
            </a:r>
            <a:r>
              <a:rPr lang="en-US" sz="2400" b="1" dirty="0" smtClean="0"/>
              <a:t> </a:t>
            </a:r>
            <a:r>
              <a:rPr lang="en-US" sz="2400" b="1" dirty="0" err="1" smtClean="0"/>
              <a:t>বিভিন্ন</a:t>
            </a:r>
            <a:r>
              <a:rPr lang="en-US" sz="2400" b="1" dirty="0" smtClean="0"/>
              <a:t>  </a:t>
            </a:r>
            <a:r>
              <a:rPr lang="en-US" sz="2400" b="1" dirty="0" err="1" smtClean="0"/>
              <a:t>বৈশিষ্ট্য</a:t>
            </a:r>
            <a:r>
              <a:rPr lang="en-US" sz="2400" b="1" dirty="0" smtClean="0"/>
              <a:t> </a:t>
            </a:r>
            <a:r>
              <a:rPr lang="en-US" sz="2400" b="1" dirty="0" err="1" smtClean="0"/>
              <a:t>প্ৰতিফলিত</a:t>
            </a:r>
            <a:r>
              <a:rPr lang="en-US" sz="2400" b="1" dirty="0" smtClean="0"/>
              <a:t> </a:t>
            </a:r>
            <a:r>
              <a:rPr lang="en-US" sz="2400" b="1" dirty="0" err="1" smtClean="0"/>
              <a:t>হৈছে</a:t>
            </a:r>
            <a:r>
              <a:rPr lang="en-US" sz="2400" b="1" dirty="0" smtClean="0"/>
              <a:t> । </a:t>
            </a:r>
            <a:endParaRPr lang="en-US" sz="2400" b="1" dirty="0"/>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3600" b="1" dirty="0" err="1" smtClean="0"/>
              <a:t>সামৰণিঃ</a:t>
            </a:r>
            <a:r>
              <a:rPr lang="en-US" sz="3600" b="1" dirty="0" smtClean="0"/>
              <a:t> </a:t>
            </a:r>
          </a:p>
          <a:p>
            <a:pPr>
              <a:buNone/>
            </a:pPr>
            <a:r>
              <a:rPr lang="en-US" sz="3600" b="1" dirty="0" err="1" smtClean="0"/>
              <a:t>উপৰেক্ত</a:t>
            </a:r>
            <a:r>
              <a:rPr lang="en-US" sz="3600" b="1" dirty="0" smtClean="0"/>
              <a:t> </a:t>
            </a:r>
            <a:r>
              <a:rPr lang="en-US" sz="3600" b="1" dirty="0" err="1" smtClean="0"/>
              <a:t>আলোচনাৰপৰা</a:t>
            </a:r>
            <a:r>
              <a:rPr lang="en-US" sz="3600" b="1" dirty="0" smtClean="0"/>
              <a:t> </a:t>
            </a:r>
            <a:r>
              <a:rPr lang="en-US" sz="3600" b="1" dirty="0" err="1" smtClean="0"/>
              <a:t>দেখা</a:t>
            </a:r>
            <a:r>
              <a:rPr lang="en-US" sz="3600" b="1" dirty="0" smtClean="0"/>
              <a:t> </a:t>
            </a:r>
            <a:r>
              <a:rPr lang="en-US" sz="3600" b="1" dirty="0" err="1" smtClean="0"/>
              <a:t>গ’ল</a:t>
            </a:r>
            <a:r>
              <a:rPr lang="en-US" sz="3600" b="1" dirty="0" smtClean="0"/>
              <a:t> </a:t>
            </a:r>
            <a:r>
              <a:rPr lang="en-US" sz="3600" b="1" dirty="0" err="1" smtClean="0"/>
              <a:t>যে</a:t>
            </a:r>
            <a:r>
              <a:rPr lang="en-US" sz="3600" b="1" dirty="0" smtClean="0"/>
              <a:t>, </a:t>
            </a:r>
            <a:r>
              <a:rPr lang="en-US" sz="3600" b="1" dirty="0" err="1" smtClean="0"/>
              <a:t>প্ৰাশ্চ্য</a:t>
            </a:r>
            <a:r>
              <a:rPr lang="en-US" sz="3600" b="1" dirty="0" smtClean="0"/>
              <a:t> </a:t>
            </a:r>
            <a:r>
              <a:rPr lang="en-US" sz="3600" b="1" dirty="0" err="1" smtClean="0"/>
              <a:t>আৰু</a:t>
            </a:r>
            <a:r>
              <a:rPr lang="en-US" sz="3600" b="1" dirty="0" smtClean="0"/>
              <a:t> </a:t>
            </a:r>
            <a:r>
              <a:rPr lang="en-US" sz="3600" b="1" dirty="0" err="1" smtClean="0"/>
              <a:t>প্ৰাশ্চাত্য</a:t>
            </a:r>
            <a:r>
              <a:rPr lang="en-US" sz="3600" b="1" dirty="0" smtClean="0"/>
              <a:t> </a:t>
            </a:r>
            <a:r>
              <a:rPr lang="en-US" sz="3600" b="1" dirty="0" err="1" smtClean="0"/>
              <a:t>বিভিন্ন</a:t>
            </a:r>
            <a:r>
              <a:rPr lang="en-US" sz="3600" b="1" dirty="0" smtClean="0"/>
              <a:t> </a:t>
            </a:r>
            <a:r>
              <a:rPr lang="en-US" sz="3600" b="1" dirty="0" err="1" smtClean="0"/>
              <a:t>কালৰ</a:t>
            </a:r>
            <a:r>
              <a:rPr lang="en-US" sz="3600" b="1" dirty="0" smtClean="0"/>
              <a:t> </a:t>
            </a:r>
            <a:r>
              <a:rPr lang="en-US" sz="3600" b="1" dirty="0" err="1" smtClean="0"/>
              <a:t>কবি</a:t>
            </a:r>
            <a:r>
              <a:rPr lang="en-US" sz="3600" b="1" dirty="0" smtClean="0"/>
              <a:t> </a:t>
            </a:r>
            <a:r>
              <a:rPr lang="en-US" sz="3600" b="1" dirty="0" err="1" smtClean="0"/>
              <a:t>আলংকাৰিক</a:t>
            </a:r>
            <a:r>
              <a:rPr lang="en-US" sz="3600" b="1" dirty="0" smtClean="0"/>
              <a:t> </a:t>
            </a:r>
            <a:r>
              <a:rPr lang="en-US" sz="3600" b="1" dirty="0" err="1" smtClean="0"/>
              <a:t>আৰু</a:t>
            </a:r>
            <a:r>
              <a:rPr lang="en-US" sz="3600" b="1" dirty="0" smtClean="0"/>
              <a:t> </a:t>
            </a:r>
            <a:r>
              <a:rPr lang="en-US" sz="3600" b="1" dirty="0" err="1" smtClean="0"/>
              <a:t>সমালোচকসকলে</a:t>
            </a:r>
            <a:r>
              <a:rPr lang="en-US" sz="3600" b="1" dirty="0" smtClean="0"/>
              <a:t> </a:t>
            </a:r>
            <a:r>
              <a:rPr lang="en-US" sz="3600" b="1" dirty="0" err="1" smtClean="0"/>
              <a:t>কবিতাৰ</a:t>
            </a:r>
            <a:r>
              <a:rPr lang="en-US" sz="3600" b="1" dirty="0" smtClean="0"/>
              <a:t> </a:t>
            </a:r>
            <a:r>
              <a:rPr lang="en-US" sz="3600" b="1" dirty="0" err="1" smtClean="0"/>
              <a:t>বিভিন্ন</a:t>
            </a:r>
            <a:r>
              <a:rPr lang="en-US" sz="3600" b="1" dirty="0" smtClean="0"/>
              <a:t> </a:t>
            </a:r>
            <a:r>
              <a:rPr lang="en-US" sz="3600" b="1" dirty="0" err="1" smtClean="0"/>
              <a:t>সংজ্ঞা</a:t>
            </a:r>
            <a:r>
              <a:rPr lang="en-US" sz="3600" b="1" dirty="0" smtClean="0"/>
              <a:t> </a:t>
            </a:r>
            <a:r>
              <a:rPr lang="en-US" sz="3600" b="1" dirty="0" err="1" smtClean="0"/>
              <a:t>নিৰ্মাণৰ</a:t>
            </a:r>
            <a:r>
              <a:rPr lang="en-US" sz="3600" b="1" dirty="0" smtClean="0"/>
              <a:t> </a:t>
            </a:r>
            <a:r>
              <a:rPr lang="en-US" sz="3600" b="1" dirty="0" err="1" smtClean="0"/>
              <a:t>প্ৰয়াস</a:t>
            </a:r>
            <a:r>
              <a:rPr lang="en-US" sz="3600" b="1" dirty="0" smtClean="0"/>
              <a:t> </a:t>
            </a:r>
            <a:r>
              <a:rPr lang="en-US" sz="3600" b="1" dirty="0" err="1" smtClean="0"/>
              <a:t>কৰি</a:t>
            </a:r>
            <a:r>
              <a:rPr lang="en-US" sz="3600" b="1" dirty="0" smtClean="0"/>
              <a:t> </a:t>
            </a:r>
            <a:r>
              <a:rPr lang="en-US" sz="3600" b="1" dirty="0" err="1" smtClean="0"/>
              <a:t>গৈছে</a:t>
            </a:r>
            <a:r>
              <a:rPr lang="en-US" sz="3600" b="1" dirty="0" smtClean="0"/>
              <a:t>। </a:t>
            </a:r>
            <a:r>
              <a:rPr lang="en-US" sz="3600" b="1" dirty="0" err="1" smtClean="0"/>
              <a:t>কিন্তু</a:t>
            </a:r>
            <a:r>
              <a:rPr lang="en-US" sz="3600" b="1" dirty="0" smtClean="0"/>
              <a:t> </a:t>
            </a:r>
            <a:r>
              <a:rPr lang="en-US" sz="3600" b="1" dirty="0" err="1" smtClean="0"/>
              <a:t>এতিয়ালৈকে</a:t>
            </a:r>
            <a:r>
              <a:rPr lang="en-US" sz="3600" b="1" dirty="0" smtClean="0"/>
              <a:t> </a:t>
            </a:r>
            <a:r>
              <a:rPr lang="en-US" sz="3600" b="1" dirty="0" err="1" smtClean="0"/>
              <a:t>কোনেও</a:t>
            </a:r>
            <a:r>
              <a:rPr lang="en-US" sz="3600" b="1" dirty="0" smtClean="0"/>
              <a:t> </a:t>
            </a:r>
            <a:r>
              <a:rPr lang="en-US" sz="3600" b="1" dirty="0" err="1" smtClean="0"/>
              <a:t>কবিতাৰ</a:t>
            </a:r>
            <a:r>
              <a:rPr lang="en-US" sz="3600" b="1" dirty="0" smtClean="0"/>
              <a:t> </a:t>
            </a:r>
            <a:r>
              <a:rPr lang="en-US" sz="3600" b="1" dirty="0" err="1" smtClean="0"/>
              <a:t>মায়াবী</a:t>
            </a:r>
            <a:r>
              <a:rPr lang="en-US" sz="3600" b="1" dirty="0" smtClean="0"/>
              <a:t> </a:t>
            </a:r>
            <a:r>
              <a:rPr lang="en-US" sz="3600" b="1" dirty="0" err="1" smtClean="0"/>
              <a:t>ৰূপক</a:t>
            </a:r>
            <a:r>
              <a:rPr lang="en-US" sz="3600" b="1" dirty="0" smtClean="0"/>
              <a:t> </a:t>
            </a:r>
            <a:r>
              <a:rPr lang="en-US" sz="3600" b="1" dirty="0" err="1" smtClean="0"/>
              <a:t>সংজ্ঞাৰ</a:t>
            </a:r>
            <a:r>
              <a:rPr lang="en-US" sz="3600" b="1" dirty="0" smtClean="0"/>
              <a:t> </a:t>
            </a:r>
            <a:r>
              <a:rPr lang="en-US" sz="3600" b="1" dirty="0" err="1" smtClean="0"/>
              <a:t>ভাষাত</a:t>
            </a:r>
            <a:r>
              <a:rPr lang="en-US" sz="3600" b="1" dirty="0" smtClean="0"/>
              <a:t> </a:t>
            </a:r>
            <a:r>
              <a:rPr lang="en-US" sz="3600" b="1" dirty="0" err="1" smtClean="0"/>
              <a:t>বন্দী</a:t>
            </a:r>
            <a:r>
              <a:rPr lang="en-US" sz="3600" b="1" dirty="0" smtClean="0"/>
              <a:t> </a:t>
            </a:r>
            <a:r>
              <a:rPr lang="en-US" sz="3600" b="1" dirty="0" err="1" smtClean="0"/>
              <a:t>কৰিব</a:t>
            </a:r>
            <a:r>
              <a:rPr lang="en-US" sz="3600" b="1" dirty="0" smtClean="0"/>
              <a:t> </a:t>
            </a:r>
            <a:r>
              <a:rPr lang="en-US" sz="3600" b="1" dirty="0" err="1" smtClean="0"/>
              <a:t>পৰা</a:t>
            </a:r>
            <a:r>
              <a:rPr lang="en-US" sz="3600" b="1" dirty="0" smtClean="0"/>
              <a:t> </a:t>
            </a:r>
            <a:r>
              <a:rPr lang="en-US" sz="3600" b="1" dirty="0" err="1" smtClean="0"/>
              <a:t>নাই।তথাপি</a:t>
            </a:r>
            <a:r>
              <a:rPr lang="en-US" sz="3600" b="1" dirty="0" smtClean="0"/>
              <a:t> </a:t>
            </a:r>
            <a:r>
              <a:rPr lang="en-US" sz="3600" b="1" dirty="0" err="1" smtClean="0"/>
              <a:t>এই</a:t>
            </a:r>
            <a:r>
              <a:rPr lang="en-US" sz="3600" b="1" dirty="0" smtClean="0"/>
              <a:t> </a:t>
            </a:r>
            <a:r>
              <a:rPr lang="en-US" sz="3600" b="1" dirty="0" err="1" smtClean="0"/>
              <a:t>সকলোবোৰ</a:t>
            </a:r>
            <a:r>
              <a:rPr lang="en-US" sz="3600" b="1" dirty="0" smtClean="0"/>
              <a:t> </a:t>
            </a:r>
            <a:r>
              <a:rPr lang="en-US" sz="3600" b="1" dirty="0" err="1" smtClean="0"/>
              <a:t>সংজ্ঞাৰ</a:t>
            </a:r>
            <a:r>
              <a:rPr lang="en-US" sz="3600" b="1" dirty="0" smtClean="0"/>
              <a:t> </a:t>
            </a:r>
            <a:r>
              <a:rPr lang="en-US" sz="3600" b="1" dirty="0" err="1" smtClean="0"/>
              <a:t>মাজেৰে</a:t>
            </a:r>
            <a:r>
              <a:rPr lang="en-US" sz="3600" b="1" dirty="0" smtClean="0"/>
              <a:t> </a:t>
            </a:r>
            <a:r>
              <a:rPr lang="en-US" sz="3600" b="1" dirty="0" err="1" smtClean="0"/>
              <a:t>কবিতাৰ</a:t>
            </a:r>
            <a:r>
              <a:rPr lang="en-US" sz="3600" b="1" dirty="0" smtClean="0"/>
              <a:t> </a:t>
            </a:r>
            <a:r>
              <a:rPr lang="en-US" sz="3600" b="1" dirty="0" err="1" smtClean="0"/>
              <a:t>এটা</a:t>
            </a:r>
            <a:r>
              <a:rPr lang="en-US" sz="3600" b="1" dirty="0" smtClean="0"/>
              <a:t> </a:t>
            </a:r>
            <a:r>
              <a:rPr lang="en-US" sz="3600" b="1" dirty="0" err="1" smtClean="0"/>
              <a:t>সন্তোষজনক</a:t>
            </a:r>
            <a:r>
              <a:rPr lang="en-US" sz="3600" b="1" dirty="0" smtClean="0"/>
              <a:t> </a:t>
            </a:r>
            <a:r>
              <a:rPr lang="en-US" sz="3600" b="1" dirty="0" err="1" smtClean="0"/>
              <a:t>স্পষ্ট</a:t>
            </a:r>
            <a:r>
              <a:rPr lang="en-US" sz="3600" b="1" dirty="0" smtClean="0"/>
              <a:t> </a:t>
            </a:r>
            <a:r>
              <a:rPr lang="en-US" sz="3600" b="1" dirty="0" err="1" smtClean="0"/>
              <a:t>ৰূপ</a:t>
            </a:r>
            <a:r>
              <a:rPr lang="en-US" sz="3600" b="1" dirty="0" smtClean="0"/>
              <a:t> </a:t>
            </a:r>
            <a:r>
              <a:rPr lang="en-US" sz="3600" b="1" dirty="0" err="1" smtClean="0"/>
              <a:t>আমাৰ</a:t>
            </a:r>
            <a:r>
              <a:rPr lang="en-US" sz="3600" b="1" dirty="0" smtClean="0"/>
              <a:t> </a:t>
            </a:r>
            <a:r>
              <a:rPr lang="en-US" sz="3600" b="1" dirty="0" err="1" smtClean="0"/>
              <a:t>চকুত</a:t>
            </a:r>
            <a:r>
              <a:rPr lang="en-US" sz="3600" b="1" dirty="0" smtClean="0"/>
              <a:t> </a:t>
            </a:r>
            <a:r>
              <a:rPr lang="en-US" sz="3600" b="1" dirty="0" err="1" smtClean="0"/>
              <a:t>ভাঁহি</a:t>
            </a:r>
            <a:r>
              <a:rPr lang="en-US" sz="3600" b="1" dirty="0" smtClean="0"/>
              <a:t> </a:t>
            </a:r>
            <a:r>
              <a:rPr lang="en-US" sz="3600" b="1" dirty="0" err="1" smtClean="0"/>
              <a:t>উঠে</a:t>
            </a:r>
            <a:r>
              <a:rPr lang="en-US" sz="3600" b="1" dirty="0" smtClean="0"/>
              <a:t> ।</a:t>
            </a:r>
            <a:endParaRPr lang="en-US" sz="3600" b="1" dirty="0"/>
          </a:p>
        </p:txBody>
      </p:sp>
    </p:spTree>
  </p:cSld>
  <p:clrMapOvr>
    <a:masterClrMapping/>
  </p:clrMapOvr>
  <p:transition spd="slow">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err="1" smtClean="0"/>
              <a:t>গ্ৰন্থপঞ্জীঃ</a:t>
            </a:r>
            <a:endParaRPr lang="en-US" b="1" dirty="0"/>
          </a:p>
        </p:txBody>
      </p:sp>
      <p:sp>
        <p:nvSpPr>
          <p:cNvPr id="3" name="Content Placeholder 2"/>
          <p:cNvSpPr>
            <a:spLocks noGrp="1"/>
          </p:cNvSpPr>
          <p:nvPr>
            <p:ph idx="1"/>
          </p:nvPr>
        </p:nvSpPr>
        <p:spPr/>
        <p:txBody>
          <a:bodyPr/>
          <a:lstStyle/>
          <a:p>
            <a:pPr marL="514350" indent="-514350">
              <a:buNone/>
            </a:pPr>
            <a:r>
              <a:rPr lang="en-US" dirty="0" smtClean="0"/>
              <a:t>১)</a:t>
            </a:r>
            <a:r>
              <a:rPr lang="en-US" dirty="0" err="1" smtClean="0"/>
              <a:t>নেওগ</a:t>
            </a:r>
            <a:r>
              <a:rPr lang="en-US" dirty="0" smtClean="0"/>
              <a:t>, </a:t>
            </a:r>
            <a:r>
              <a:rPr lang="en-US" dirty="0" err="1" smtClean="0"/>
              <a:t>মহেশ্বৰঃ</a:t>
            </a:r>
            <a:r>
              <a:rPr lang="en-US" dirty="0" smtClean="0"/>
              <a:t> </a:t>
            </a:r>
            <a:r>
              <a:rPr lang="en-US" dirty="0" err="1" smtClean="0"/>
              <a:t>অসমীয়া</a:t>
            </a:r>
            <a:r>
              <a:rPr lang="en-US" dirty="0" smtClean="0"/>
              <a:t> </a:t>
            </a:r>
            <a:r>
              <a:rPr lang="en-US" dirty="0" err="1" smtClean="0"/>
              <a:t>সাহিত্যৰ</a:t>
            </a:r>
            <a:r>
              <a:rPr lang="en-US" dirty="0" smtClean="0"/>
              <a:t> </a:t>
            </a:r>
            <a:r>
              <a:rPr lang="en-US" dirty="0" err="1" smtClean="0"/>
              <a:t>ৰূপৰেখা,চন্দ্ৰ</a:t>
            </a:r>
            <a:r>
              <a:rPr lang="en-US" dirty="0" smtClean="0"/>
              <a:t> </a:t>
            </a:r>
            <a:r>
              <a:rPr lang="en-US" dirty="0" err="1" smtClean="0"/>
              <a:t>প্ৰকাশ</a:t>
            </a:r>
            <a:r>
              <a:rPr lang="en-US" dirty="0" smtClean="0"/>
              <a:t>, ২০০০।</a:t>
            </a:r>
          </a:p>
          <a:p>
            <a:pPr marL="514350" indent="-514350">
              <a:buNone/>
            </a:pPr>
            <a:r>
              <a:rPr lang="en-US" dirty="0" smtClean="0"/>
              <a:t>২) </a:t>
            </a:r>
            <a:r>
              <a:rPr lang="en-US" dirty="0" err="1" smtClean="0"/>
              <a:t>বৰা</a:t>
            </a:r>
            <a:r>
              <a:rPr lang="en-US" dirty="0" smtClean="0"/>
              <a:t>, </a:t>
            </a:r>
            <a:r>
              <a:rPr lang="en-US" dirty="0" err="1" smtClean="0"/>
              <a:t>মহেন্দ্ৰঃ</a:t>
            </a:r>
            <a:r>
              <a:rPr lang="en-US" dirty="0" smtClean="0"/>
              <a:t> </a:t>
            </a:r>
            <a:r>
              <a:rPr lang="en-US" dirty="0" err="1" smtClean="0"/>
              <a:t>সাহিত্যৰ</a:t>
            </a:r>
            <a:r>
              <a:rPr lang="en-US" dirty="0" smtClean="0"/>
              <a:t> উপক্ৰমণিকা,বনলতা,২০০২।</a:t>
            </a:r>
          </a:p>
          <a:p>
            <a:pPr marL="514350" indent="-514350">
              <a:buNone/>
            </a:pPr>
            <a:r>
              <a:rPr lang="en-US" dirty="0" smtClean="0"/>
              <a:t>৩)</a:t>
            </a:r>
            <a:r>
              <a:rPr lang="en-US" dirty="0" err="1" smtClean="0"/>
              <a:t>শৰ্মা</a:t>
            </a:r>
            <a:r>
              <a:rPr lang="en-US" dirty="0" smtClean="0"/>
              <a:t>, </a:t>
            </a:r>
            <a:r>
              <a:rPr lang="en-US" dirty="0" err="1" smtClean="0"/>
              <a:t>সত্যেন্দ্ৰনাথঃ</a:t>
            </a:r>
            <a:r>
              <a:rPr lang="en-US" dirty="0" smtClean="0"/>
              <a:t> </a:t>
            </a:r>
            <a:r>
              <a:rPr lang="en-US" dirty="0" err="1" smtClean="0"/>
              <a:t>অসমীয়া</a:t>
            </a:r>
            <a:r>
              <a:rPr lang="en-US" dirty="0" smtClean="0"/>
              <a:t> </a:t>
            </a:r>
            <a:r>
              <a:rPr lang="en-US" dirty="0" err="1" smtClean="0"/>
              <a:t>সাহিত্যৰ</a:t>
            </a:r>
            <a:r>
              <a:rPr lang="en-US" dirty="0" smtClean="0"/>
              <a:t> </a:t>
            </a:r>
            <a:r>
              <a:rPr lang="en-US" dirty="0" err="1" smtClean="0"/>
              <a:t>সমীক্ষাত্মক</a:t>
            </a:r>
            <a:r>
              <a:rPr lang="en-US" dirty="0" smtClean="0"/>
              <a:t> </a:t>
            </a:r>
            <a:r>
              <a:rPr lang="en-US" dirty="0" err="1" smtClean="0"/>
              <a:t>ইতিবৃত্ত,সৌমাৰ</a:t>
            </a:r>
            <a:r>
              <a:rPr lang="en-US" dirty="0" smtClean="0"/>
              <a:t> </a:t>
            </a:r>
            <a:r>
              <a:rPr lang="en-US" dirty="0" err="1" smtClean="0"/>
              <a:t>প্ৰকাশ</a:t>
            </a:r>
            <a:r>
              <a:rPr lang="en-US" dirty="0" smtClean="0"/>
              <a:t>, ২০১৩।</a:t>
            </a:r>
          </a:p>
          <a:p>
            <a:pPr marL="514350" indent="-514350">
              <a:buNone/>
            </a:pPr>
            <a:r>
              <a:rPr lang="en-US" dirty="0" smtClean="0"/>
              <a:t>৪) </a:t>
            </a:r>
            <a:r>
              <a:rPr lang="en-US" dirty="0" err="1" smtClean="0"/>
              <a:t>শাস্ত্ৰী</a:t>
            </a:r>
            <a:r>
              <a:rPr lang="en-US" dirty="0" smtClean="0"/>
              <a:t>, </a:t>
            </a:r>
            <a:r>
              <a:rPr lang="en-US" dirty="0" err="1" smtClean="0"/>
              <a:t>মনোৰঞ্জনঃসাহিত্য</a:t>
            </a:r>
            <a:r>
              <a:rPr lang="en-US" dirty="0" smtClean="0"/>
              <a:t> </a:t>
            </a:r>
            <a:r>
              <a:rPr lang="en-US" dirty="0" err="1" smtClean="0"/>
              <a:t>দৰ্শন</a:t>
            </a:r>
            <a:r>
              <a:rPr lang="en-US" dirty="0" smtClean="0"/>
              <a:t>, </a:t>
            </a:r>
            <a:r>
              <a:rPr lang="en-US" dirty="0" err="1" smtClean="0"/>
              <a:t>জাৰ্ণাল</a:t>
            </a:r>
            <a:r>
              <a:rPr lang="en-US" smtClean="0"/>
              <a:t> এম্পৰিয়াম,২০০২</a:t>
            </a:r>
            <a:endParaRPr lang="en-US" dirty="0" smtClean="0"/>
          </a:p>
        </p:txBody>
      </p:sp>
    </p:spTree>
  </p:cSld>
  <p:clrMapOvr>
    <a:masterClrMapping/>
  </p:clrMapOvr>
  <p:transition spd="slow">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TotalTime>
  <Words>241</Words>
  <Application>Microsoft Office PowerPoint</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বিষয়ঃ- কবিতা কি ?কবিতাৰ সংজ্ঞা (What is Poetry?Definition of Poetry ):-   পুণ্য লতা গোহাঁই                            সহকাৰী অধ্যাপিকা অসমীয়া বিভাগ ড০ বিৰিঞ্চিকুমাৰ বৰুৱা মহাবিদ্যালয়, পুৰণিগুদাম, ন-গাওঁ, অসম ভ্ৰাম্যভাষ-৮৬৩৮৫৩৪০৫০     </vt:lpstr>
      <vt:lpstr>  আৰম্ভণিঃ  কবিতা হ’ল সাহিত্যৰ আদিতম এটি প্ৰধান শাখা । সময়ে সময়ে পৃথিৱীৰ বহু কবি আৰু কবিতা-সমালোচকেই কবিতাৰ সংজ্ঞা দি গৈছে । কিন্ত বৰ্তমানলৈকে কবিতাৰ এটা নিদিৰ্ষ্ট সংজ্ঞা পাবলৈ নাই । তেনে ক্ষেত্ৰত কবিতা সংজ্ঞাৰ ইতিহাস বিচাৰিলে দেখা যায় যে-পূণ্যভূমি ভগৰতবৰ্ষতেই পোনপ্ৰথমে কবিতাৰ সৃষ্টি হৈছিল । এহাল শৰবৃদ্ধ ক্ৰৌঞ্চ পক্ষীৰ যন্তনাকাতৰ অৱস্থা দেখি আপোনা-আপুনি বাল্মিকী মুনিৰ অন্তৰত বেদনাৰ সৃষ্টি হ’ল আৰু তেওঁৰ নিজৰ অলক্ষিতে মুখেৰে উচ্চাৰণ কৰিলে– “মানিষাদপ্ৰতিষ্ঠাংত্বমগমঃশাশ্বতীসমাঃ। যৎক্ৰৌঞ্চমিথুনাদেকমৱধীঃকামমোহিতম্ ।।” - বাল্মিকীৰ এই শ্লোকেই পৃথিৱীৰ আদিতম কবিতা বুলি কোৱা হয়।              </vt:lpstr>
      <vt:lpstr>Slide 3</vt:lpstr>
      <vt:lpstr>Slide 4</vt:lpstr>
      <vt:lpstr> কবি অডেনৰ মতে-‘‘ কবিতা হ’ল স্মৰণীয় বাক্য’’(Poetry is memorable speech)। কবি কাৰ্লাইলৰ মতে –‘‘ কবিতা হ’ল সংগীতময় চিন্তা’’(Poetry is musical thought) । আন এজন কবি  থিয়োডৰ ৱাটছ –ডাল্টনে কবিতাৰ সংজ্ঞা এনেদৰে আগবঢ়াইছে-“কবিতা হ’ল আবেগময় আৰু ছন্দস্পন্দিত ভাষাৰ মাধ্যমত মানৱীয় মনৰ মূৰ্তিমান আৰু শিল্পিত অভিব্যক্তি” (Poetry is the concrete and artistic expression of the human mind in emotional and rhythmical language)। উপৰোক্ত সংজ্ঞাসমূহলৈ লক্ষ্য কৰিলে দেখা যায় যে, কোনোটো সংজ্ঞাতেই কবিতাৰ পূৰ্ণাঙ্গ ৰূপ এটি পাবলৈ নাই । কোনোৱে যদি  কবিতাৰ বহিৰংগ ৰূপটোৰ বৰ্ণনা কৰিছে, কোনোটোত কবিতাৰ সৃষ্টি প্ৰক্ৰিয়া প্ৰকাশ পাইছে। আকৌ কোনোটোত কবিতাৰ ৰূপবস্তু, কবিতাৰ কল্পনা-সংক্ৰান্ত দিশটো আৰু কোনো ঠাইত কবিতাৰ ভাৱবস্তু, ৰসবস্তু আৰু ৰূপবস্তু সম্পৰ্কীয় দিশবোৰ প্ৰকাশ পাইছে। আন আন প্ৰাশ্চ্য সমালোচকসকলৰ কোনোৱে ৰস, কোনোৱে ধ্বনি, অলংকাৰ, শব্দ আৰু  অৰ্থৰ ক্ষেত্ৰত গুৰুত্ব আৰোপ কৰিছে।মুঠৰ ওপৰত ক’ব  পাৰি যে, প্ৰত্যেকটি সংজ্ঞাতেই কবিতাৰ বিভিন্ন  বৈশিষ্ট্য প্ৰতিফলিত হৈছে । </vt:lpstr>
      <vt:lpstr>Slide 6</vt:lpstr>
      <vt:lpstr>গ্ৰন্থপঞ্জীঃ</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az</dc:creator>
  <cp:lastModifiedBy>az</cp:lastModifiedBy>
  <cp:revision>72</cp:revision>
  <dcterms:created xsi:type="dcterms:W3CDTF">2019-08-13T17:36:36Z</dcterms:created>
  <dcterms:modified xsi:type="dcterms:W3CDTF">2020-04-02T12:38:42Z</dcterms:modified>
</cp:coreProperties>
</file>