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57" r:id="rId2"/>
    <p:sldId id="270" r:id="rId3"/>
    <p:sldId id="271" r:id="rId4"/>
    <p:sldId id="272" r:id="rId5"/>
    <p:sldId id="273" r:id="rId6"/>
    <p:sldId id="258" r:id="rId7"/>
    <p:sldId id="264" r:id="rId8"/>
    <p:sldId id="266" r:id="rId9"/>
    <p:sldId id="260" r:id="rId10"/>
    <p:sldId id="268" r:id="rId11"/>
    <p:sldId id="262" r:id="rId12"/>
    <p:sldId id="267" r:id="rId13"/>
    <p:sldId id="269"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47" autoAdjust="0"/>
    <p:restoredTop sz="94660"/>
  </p:normalViewPr>
  <p:slideViewPr>
    <p:cSldViewPr>
      <p:cViewPr varScale="1">
        <p:scale>
          <a:sx n="82" d="100"/>
          <a:sy n="82" d="100"/>
        </p:scale>
        <p:origin x="1502" y="6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5611142-5F16-408A-81BF-DA0318558734}" type="datetimeFigureOut">
              <a:rPr lang="en-US" smtClean="0"/>
              <a:pPr/>
              <a:t>6/8/2021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637D11B-5D03-44BF-B5B3-6262836DA1A9}"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C41C905-9CC0-4AA0-A3C2-4A9C382049C9}" type="slidenum">
              <a:rPr lang="de-DE"/>
              <a:pPr/>
              <a:t>1</a:t>
            </a:fld>
            <a:endParaRPr lang="de-DE"/>
          </a:p>
        </p:txBody>
      </p:sp>
      <p:sp>
        <p:nvSpPr>
          <p:cNvPr id="769026" name="Rectangle 2"/>
          <p:cNvSpPr>
            <a:spLocks noGrp="1" noRot="1" noChangeAspect="1" noChangeArrowheads="1" noTextEdit="1"/>
          </p:cNvSpPr>
          <p:nvPr>
            <p:ph type="sldImg"/>
          </p:nvPr>
        </p:nvSpPr>
        <p:spPr>
          <a:ln/>
        </p:spPr>
      </p:sp>
      <p:sp>
        <p:nvSpPr>
          <p:cNvPr id="769027" name="Rectangle 3"/>
          <p:cNvSpPr>
            <a:spLocks noGrp="1" noChangeArrowheads="1"/>
          </p:cNvSpPr>
          <p:nvPr>
            <p:ph type="body" idx="1"/>
          </p:nvPr>
        </p:nvSpPr>
        <p:spPr/>
        <p:txBody>
          <a:bodyPr/>
          <a:lstStyle/>
          <a:p>
            <a:pPr marL="228600" indent="-228600">
              <a:buFontTx/>
              <a:buAutoNum type="arabicPeriod"/>
            </a:pPr>
            <a:r>
              <a:rPr lang="it-IT"/>
              <a:t>What are the different ways in which we read in real life?</a:t>
            </a:r>
          </a:p>
          <a:p>
            <a:pPr marL="228600" indent="-228600">
              <a:buFontTx/>
              <a:buAutoNum type="arabicPeriod"/>
            </a:pPr>
            <a:r>
              <a:rPr lang="it-IT"/>
              <a:t>Let the audience offer a few examples.</a:t>
            </a:r>
          </a:p>
          <a:p>
            <a:pPr marL="228600" indent="-228600">
              <a:buFontTx/>
              <a:buAutoNum type="arabicPeriod"/>
            </a:pPr>
            <a:r>
              <a:rPr lang="it-IT"/>
              <a:t>Look at the following ways and see if you know what each one means.</a:t>
            </a:r>
          </a:p>
          <a:p>
            <a:pPr marL="228600" indent="-228600">
              <a:buFontTx/>
              <a:buAutoNum type="arabicPeriod"/>
            </a:pPr>
            <a:r>
              <a:rPr lang="it-IT"/>
              <a:t>Click mouse to reveal words.</a:t>
            </a:r>
          </a:p>
          <a:p>
            <a:pPr marL="228600" indent="-228600">
              <a:buFontTx/>
              <a:buAutoNum type="arabicPeriod"/>
            </a:pPr>
            <a:endParaRPr lang="it-IT"/>
          </a:p>
          <a:p>
            <a:pPr marL="228600" indent="-228600"/>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F5DA8EB-EBE4-4610-8EA2-57DD8D266EE6}" type="slidenum">
              <a:rPr lang="de-DE"/>
              <a:pPr/>
              <a:t>6</a:t>
            </a:fld>
            <a:endParaRPr lang="de-DE"/>
          </a:p>
        </p:txBody>
      </p:sp>
      <p:sp>
        <p:nvSpPr>
          <p:cNvPr id="786434" name="Rectangle 2"/>
          <p:cNvSpPr>
            <a:spLocks noGrp="1" noRot="1" noChangeAspect="1" noChangeArrowheads="1" noTextEdit="1"/>
          </p:cNvSpPr>
          <p:nvPr>
            <p:ph type="sldImg"/>
          </p:nvPr>
        </p:nvSpPr>
        <p:spPr bwMode="auto">
          <a:xfrm>
            <a:off x="1143000" y="685800"/>
            <a:ext cx="4573588" cy="3429000"/>
          </a:xfrm>
          <a:prstGeom prst="rect">
            <a:avLst/>
          </a:prstGeom>
          <a:solidFill>
            <a:srgbClr val="FFFFFF"/>
          </a:solidFill>
          <a:ln>
            <a:solidFill>
              <a:srgbClr val="000000"/>
            </a:solidFill>
            <a:miter lim="800000"/>
            <a:headEnd/>
            <a:tailEnd/>
          </a:ln>
        </p:spPr>
      </p:sp>
      <p:sp>
        <p:nvSpPr>
          <p:cNvPr id="786435" name="Rectangle 3"/>
          <p:cNvSpPr>
            <a:spLocks noGrp="1" noChangeArrowheads="1"/>
          </p:cNvSpPr>
          <p:nvPr>
            <p:ph type="body" idx="1"/>
          </p:nvPr>
        </p:nvSpPr>
        <p:spPr bwMode="auto">
          <a:xfrm>
            <a:off x="913745" y="4342735"/>
            <a:ext cx="5030510" cy="4114948"/>
          </a:xfrm>
          <a:prstGeom prst="rect">
            <a:avLst/>
          </a:prstGeom>
          <a:solidFill>
            <a:srgbClr val="FFFFFF"/>
          </a:solidFill>
          <a:ln>
            <a:solidFill>
              <a:srgbClr val="000000"/>
            </a:solidFill>
            <a:miter lim="800000"/>
            <a:headEnd/>
            <a:tailEnd/>
          </a:ln>
        </p:spPr>
        <p:txBody>
          <a:bodyPr/>
          <a:lstStyle/>
          <a:p>
            <a:pPr marL="228600" indent="-228600">
              <a:buFontTx/>
              <a:buAutoNum type="arabicPeriod"/>
            </a:pPr>
            <a:r>
              <a:rPr lang="it-IT">
                <a:solidFill>
                  <a:schemeClr val="accent2"/>
                </a:solidFill>
              </a:rPr>
              <a:t>Look at the following definitions and match them to the ways in which we read.</a:t>
            </a:r>
          </a:p>
          <a:p>
            <a:pPr marL="228600" indent="-228600">
              <a:buFontTx/>
              <a:buAutoNum type="arabicPeriod"/>
            </a:pPr>
            <a:r>
              <a:rPr lang="it-IT">
                <a:solidFill>
                  <a:schemeClr val="accent2"/>
                </a:solidFill>
              </a:rPr>
              <a:t>One definition is used twice.</a:t>
            </a:r>
          </a:p>
          <a:p>
            <a:pPr marL="228600" indent="-228600">
              <a:buFontTx/>
              <a:buAutoNum type="arabicPeriod"/>
            </a:pPr>
            <a:r>
              <a:rPr lang="it-IT">
                <a:solidFill>
                  <a:schemeClr val="accent2"/>
                </a:solidFill>
              </a:rPr>
              <a:t>Get some random feedback from the audience.</a:t>
            </a:r>
          </a:p>
          <a:p>
            <a:pPr marL="228600" indent="-228600">
              <a:buFontTx/>
              <a:buAutoNum type="arabicPeriod"/>
            </a:pPr>
            <a:r>
              <a:rPr lang="it-IT">
                <a:solidFill>
                  <a:schemeClr val="accent2"/>
                </a:solidFill>
              </a:rPr>
              <a:t>Move on to the next sequence of slides which have all the answers.</a:t>
            </a:r>
          </a:p>
          <a:p>
            <a:pPr marL="228600" indent="-228600">
              <a:buFontTx/>
              <a:buAutoNum type="arabicPeriod"/>
            </a:pPr>
            <a:endParaRPr lang="it-IT">
              <a:solidFill>
                <a:schemeClr val="accent2"/>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EFA53CBC-108A-4770-AC3F-D7D810E19A79}" type="datetimeFigureOut">
              <a:rPr lang="en-US" smtClean="0"/>
              <a:pPr/>
              <a:t>6/8/2021</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1BD0B14C-22F0-41FE-8BA3-C1108715DF2E}"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EFA53CBC-108A-4770-AC3F-D7D810E19A79}" type="datetimeFigureOut">
              <a:rPr lang="en-US" smtClean="0"/>
              <a:pPr/>
              <a:t>6/8/2021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D0B14C-22F0-41FE-8BA3-C1108715DF2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EFA53CBC-108A-4770-AC3F-D7D810E19A79}" type="datetimeFigureOut">
              <a:rPr lang="en-US" smtClean="0"/>
              <a:pPr/>
              <a:t>6/8/2021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D0B14C-22F0-41FE-8BA3-C1108715DF2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EFA53CBC-108A-4770-AC3F-D7D810E19A79}" type="datetimeFigureOut">
              <a:rPr lang="en-US" smtClean="0"/>
              <a:pPr/>
              <a:t>6/8/2021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D0B14C-22F0-41FE-8BA3-C1108715DF2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EFA53CBC-108A-4770-AC3F-D7D810E19A79}" type="datetimeFigureOut">
              <a:rPr lang="en-US" smtClean="0"/>
              <a:pPr/>
              <a:t>6/8/2021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D0B14C-22F0-41FE-8BA3-C1108715DF2E}"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EFA53CBC-108A-4770-AC3F-D7D810E19A79}" type="datetimeFigureOut">
              <a:rPr lang="en-US" smtClean="0"/>
              <a:pPr/>
              <a:t>6/8/2021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D0B14C-22F0-41FE-8BA3-C1108715DF2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EFA53CBC-108A-4770-AC3F-D7D810E19A79}" type="datetimeFigureOut">
              <a:rPr lang="en-US" smtClean="0"/>
              <a:pPr/>
              <a:t>6/8/2021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BD0B14C-22F0-41FE-8BA3-C1108715DF2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EFA53CBC-108A-4770-AC3F-D7D810E19A79}" type="datetimeFigureOut">
              <a:rPr lang="en-US" smtClean="0"/>
              <a:pPr/>
              <a:t>6/8/2021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BD0B14C-22F0-41FE-8BA3-C1108715DF2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FA53CBC-108A-4770-AC3F-D7D810E19A79}" type="datetimeFigureOut">
              <a:rPr lang="en-US" smtClean="0"/>
              <a:pPr/>
              <a:t>6/8/2021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BD0B14C-22F0-41FE-8BA3-C1108715DF2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EFA53CBC-108A-4770-AC3F-D7D810E19A79}" type="datetimeFigureOut">
              <a:rPr lang="en-US" smtClean="0"/>
              <a:pPr/>
              <a:t>6/8/2021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D0B14C-22F0-41FE-8BA3-C1108715DF2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EFA53CBC-108A-4770-AC3F-D7D810E19A79}" type="datetimeFigureOut">
              <a:rPr lang="en-US" smtClean="0"/>
              <a:pPr/>
              <a:t>6/8/2021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1BD0B14C-22F0-41FE-8BA3-C1108715DF2E}"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EFA53CBC-108A-4770-AC3F-D7D810E19A79}" type="datetimeFigureOut">
              <a:rPr lang="en-US" smtClean="0"/>
              <a:pPr/>
              <a:t>6/8/2021</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1BD0B14C-22F0-41FE-8BA3-C1108715DF2E}"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en.wikipedia.org/wiki/Foreign_language" TargetMode="External"/><Relationship Id="rId2" Type="http://schemas.openxmlformats.org/officeDocument/2006/relationships/hyperlink" Target="http://en.wikipedia.org/wiki/Language_learning"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5954" name="Rectangle 2"/>
          <p:cNvSpPr>
            <a:spLocks noGrp="1" noChangeArrowheads="1"/>
          </p:cNvSpPr>
          <p:nvPr>
            <p:ph type="title"/>
          </p:nvPr>
        </p:nvSpPr>
        <p:spPr/>
        <p:txBody>
          <a:bodyPr/>
          <a:lstStyle/>
          <a:p>
            <a:r>
              <a:rPr lang="it-IT" sz="4800" dirty="0">
                <a:solidFill>
                  <a:schemeClr val="accent2"/>
                </a:solidFill>
              </a:rPr>
              <a:t>Ways we read…</a:t>
            </a:r>
          </a:p>
        </p:txBody>
      </p:sp>
      <p:sp>
        <p:nvSpPr>
          <p:cNvPr id="765956" name="WordArt 4"/>
          <p:cNvSpPr>
            <a:spLocks noChangeArrowheads="1" noChangeShapeType="1" noTextEdit="1"/>
          </p:cNvSpPr>
          <p:nvPr/>
        </p:nvSpPr>
        <p:spPr bwMode="auto">
          <a:xfrm>
            <a:off x="609600" y="1295400"/>
            <a:ext cx="2409825" cy="1457325"/>
          </a:xfrm>
          <a:prstGeom prst="rect">
            <a:avLst/>
          </a:prstGeom>
        </p:spPr>
        <p:txBody>
          <a:bodyPr wrap="none" fromWordArt="1">
            <a:prstTxWarp prst="textSlantUp">
              <a:avLst>
                <a:gd name="adj" fmla="val 55556"/>
              </a:avLst>
            </a:prstTxWarp>
          </a:bodyPr>
          <a:lstStyle/>
          <a:p>
            <a:r>
              <a:rPr lang="en-US" sz="3600" kern="10" dirty="0">
                <a:ln w="9525">
                  <a:solidFill>
                    <a:schemeClr val="accent2"/>
                  </a:solidFill>
                  <a:round/>
                  <a:headEnd/>
                  <a:tailEnd/>
                </a:ln>
                <a:solidFill>
                  <a:schemeClr val="accent2"/>
                </a:solidFill>
                <a:latin typeface="Arial Black"/>
              </a:rPr>
              <a:t>skimming</a:t>
            </a:r>
          </a:p>
        </p:txBody>
      </p:sp>
      <p:sp>
        <p:nvSpPr>
          <p:cNvPr id="765958" name="WordArt 6"/>
          <p:cNvSpPr>
            <a:spLocks noChangeArrowheads="1" noChangeShapeType="1" noTextEdit="1"/>
          </p:cNvSpPr>
          <p:nvPr/>
        </p:nvSpPr>
        <p:spPr bwMode="auto">
          <a:xfrm>
            <a:off x="3505200" y="1371600"/>
            <a:ext cx="3895725" cy="762000"/>
          </a:xfrm>
          <a:prstGeom prst="rect">
            <a:avLst/>
          </a:prstGeom>
        </p:spPr>
        <p:txBody>
          <a:bodyPr wrap="none" fromWordArt="1">
            <a:prstTxWarp prst="textCanDown">
              <a:avLst>
                <a:gd name="adj" fmla="val 33333"/>
              </a:avLst>
            </a:prstTxWarp>
          </a:bodyPr>
          <a:lstStyle/>
          <a:p>
            <a:r>
              <a:rPr lang="en-US" sz="3600" kern="10" dirty="0">
                <a:ln w="9525">
                  <a:solidFill>
                    <a:schemeClr val="accent2"/>
                  </a:solidFill>
                  <a:round/>
                  <a:headEnd/>
                  <a:tailEnd/>
                </a:ln>
                <a:solidFill>
                  <a:schemeClr val="accent2"/>
                </a:solidFill>
                <a:latin typeface="Times New Roman"/>
                <a:cs typeface="Times New Roman"/>
              </a:rPr>
              <a:t>extensive</a:t>
            </a:r>
          </a:p>
        </p:txBody>
      </p:sp>
      <p:sp>
        <p:nvSpPr>
          <p:cNvPr id="765961" name="WordArt 9"/>
          <p:cNvSpPr>
            <a:spLocks noChangeArrowheads="1" noChangeShapeType="1" noTextEdit="1"/>
          </p:cNvSpPr>
          <p:nvPr/>
        </p:nvSpPr>
        <p:spPr bwMode="auto">
          <a:xfrm>
            <a:off x="1828800" y="3057525"/>
            <a:ext cx="1971675" cy="742950"/>
          </a:xfrm>
          <a:prstGeom prst="rect">
            <a:avLst/>
          </a:prstGeom>
        </p:spPr>
        <p:txBody>
          <a:bodyPr wrap="none" fromWordArt="1">
            <a:prstTxWarp prst="textPlain">
              <a:avLst>
                <a:gd name="adj" fmla="val 50000"/>
              </a:avLst>
            </a:prstTxWarp>
          </a:bodyPr>
          <a:lstStyle/>
          <a:p>
            <a:r>
              <a:rPr lang="en-US" sz="3600" kern="10" dirty="0">
                <a:ln w="9525">
                  <a:solidFill>
                    <a:schemeClr val="accent2"/>
                  </a:solidFill>
                  <a:round/>
                  <a:headEnd/>
                  <a:tailEnd/>
                </a:ln>
                <a:solidFill>
                  <a:schemeClr val="accent2"/>
                </a:solidFill>
                <a:effectLst>
                  <a:outerShdw dist="563972" dir="14049741" sx="125000" sy="125000" algn="tl" rotWithShape="0">
                    <a:srgbClr val="C7DFD3"/>
                  </a:outerShdw>
                </a:effectLst>
                <a:latin typeface="Times New Roman"/>
                <a:cs typeface="Times New Roman"/>
              </a:rPr>
              <a:t>intensive</a:t>
            </a:r>
          </a:p>
        </p:txBody>
      </p:sp>
      <p:sp>
        <p:nvSpPr>
          <p:cNvPr id="765964" name="WordArt 12"/>
          <p:cNvSpPr>
            <a:spLocks noChangeArrowheads="1" noChangeShapeType="1" noTextEdit="1"/>
          </p:cNvSpPr>
          <p:nvPr/>
        </p:nvSpPr>
        <p:spPr bwMode="auto">
          <a:xfrm>
            <a:off x="4419600" y="3429000"/>
            <a:ext cx="2409825" cy="1457325"/>
          </a:xfrm>
          <a:prstGeom prst="rect">
            <a:avLst/>
          </a:prstGeom>
        </p:spPr>
        <p:txBody>
          <a:bodyPr wrap="none" fromWordArt="1">
            <a:prstTxWarp prst="textSlantUp">
              <a:avLst>
                <a:gd name="adj" fmla="val 4139"/>
              </a:avLst>
            </a:prstTxWarp>
          </a:bodyPr>
          <a:lstStyle/>
          <a:p>
            <a:r>
              <a:rPr lang="en-US" sz="3600" kern="10" dirty="0">
                <a:ln w="9525">
                  <a:solidFill>
                    <a:schemeClr val="accent2"/>
                  </a:solidFill>
                  <a:round/>
                  <a:headEnd/>
                  <a:tailEnd/>
                </a:ln>
                <a:solidFill>
                  <a:schemeClr val="accent2"/>
                </a:solidFill>
                <a:latin typeface="Arial Black"/>
              </a:rPr>
              <a:t>scanning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765956"/>
                                        </p:tgtEl>
                                        <p:attrNameLst>
                                          <p:attrName>style.visibility</p:attrName>
                                        </p:attrNameLst>
                                      </p:cBhvr>
                                      <p:to>
                                        <p:strVal val="visible"/>
                                      </p:to>
                                    </p:set>
                                    <p:animEffect transition="in" filter="wipe(right)">
                                      <p:cBhvr>
                                        <p:cTn id="7" dur="500"/>
                                        <p:tgtEl>
                                          <p:spTgt spid="765956"/>
                                        </p:tgtEl>
                                      </p:cBhvr>
                                    </p:animEffect>
                                  </p:childTnLst>
                                </p:cTn>
                              </p:par>
                            </p:childTnLst>
                          </p:cTn>
                        </p:par>
                        <p:par>
                          <p:cTn id="8" fill="hold">
                            <p:stCondLst>
                              <p:cond delay="500"/>
                            </p:stCondLst>
                            <p:childTnLst>
                              <p:par>
                                <p:cTn id="9" presetID="5" presetClass="entr" presetSubtype="10" fill="hold" grpId="0" nodeType="afterEffect">
                                  <p:stCondLst>
                                    <p:cond delay="1000"/>
                                  </p:stCondLst>
                                  <p:childTnLst>
                                    <p:set>
                                      <p:cBhvr>
                                        <p:cTn id="10" dur="1" fill="hold">
                                          <p:stCondLst>
                                            <p:cond delay="0"/>
                                          </p:stCondLst>
                                        </p:cTn>
                                        <p:tgtEl>
                                          <p:spTgt spid="765964"/>
                                        </p:tgtEl>
                                        <p:attrNameLst>
                                          <p:attrName>style.visibility</p:attrName>
                                        </p:attrNameLst>
                                      </p:cBhvr>
                                      <p:to>
                                        <p:strVal val="visible"/>
                                      </p:to>
                                    </p:set>
                                    <p:animEffect transition="in" filter="checkerboard(across)">
                                      <p:cBhvr>
                                        <p:cTn id="11" dur="500"/>
                                        <p:tgtEl>
                                          <p:spTgt spid="765964"/>
                                        </p:tgtEl>
                                      </p:cBhvr>
                                    </p:animEffect>
                                  </p:childTnLst>
                                </p:cTn>
                              </p:par>
                            </p:childTnLst>
                          </p:cTn>
                        </p:par>
                        <p:par>
                          <p:cTn id="12" fill="hold">
                            <p:stCondLst>
                              <p:cond delay="2000"/>
                            </p:stCondLst>
                            <p:childTnLst>
                              <p:par>
                                <p:cTn id="13" presetID="18" presetClass="entr" presetSubtype="12" fill="hold" grpId="0" nodeType="afterEffect">
                                  <p:stCondLst>
                                    <p:cond delay="1000"/>
                                  </p:stCondLst>
                                  <p:childTnLst>
                                    <p:set>
                                      <p:cBhvr>
                                        <p:cTn id="14" dur="1" fill="hold">
                                          <p:stCondLst>
                                            <p:cond delay="0"/>
                                          </p:stCondLst>
                                        </p:cTn>
                                        <p:tgtEl>
                                          <p:spTgt spid="765961"/>
                                        </p:tgtEl>
                                        <p:attrNameLst>
                                          <p:attrName>style.visibility</p:attrName>
                                        </p:attrNameLst>
                                      </p:cBhvr>
                                      <p:to>
                                        <p:strVal val="visible"/>
                                      </p:to>
                                    </p:set>
                                    <p:animEffect transition="in" filter="strips(downLeft)">
                                      <p:cBhvr>
                                        <p:cTn id="15" dur="500"/>
                                        <p:tgtEl>
                                          <p:spTgt spid="765961"/>
                                        </p:tgtEl>
                                      </p:cBhvr>
                                    </p:animEffect>
                                  </p:childTnLst>
                                </p:cTn>
                              </p:par>
                            </p:childTnLst>
                          </p:cTn>
                        </p:par>
                        <p:par>
                          <p:cTn id="16" fill="hold">
                            <p:stCondLst>
                              <p:cond delay="3500"/>
                            </p:stCondLst>
                            <p:childTnLst>
                              <p:par>
                                <p:cTn id="17" presetID="23" presetClass="entr" presetSubtype="272" fill="hold" grpId="0" nodeType="afterEffect">
                                  <p:stCondLst>
                                    <p:cond delay="1000"/>
                                  </p:stCondLst>
                                  <p:childTnLst>
                                    <p:set>
                                      <p:cBhvr>
                                        <p:cTn id="18" dur="1" fill="hold">
                                          <p:stCondLst>
                                            <p:cond delay="0"/>
                                          </p:stCondLst>
                                        </p:cTn>
                                        <p:tgtEl>
                                          <p:spTgt spid="765958"/>
                                        </p:tgtEl>
                                        <p:attrNameLst>
                                          <p:attrName>style.visibility</p:attrName>
                                        </p:attrNameLst>
                                      </p:cBhvr>
                                      <p:to>
                                        <p:strVal val="visible"/>
                                      </p:to>
                                    </p:set>
                                    <p:anim calcmode="lin" valueType="num">
                                      <p:cBhvr>
                                        <p:cTn id="19" dur="500" fill="hold"/>
                                        <p:tgtEl>
                                          <p:spTgt spid="765958"/>
                                        </p:tgtEl>
                                        <p:attrNameLst>
                                          <p:attrName>ppt_w</p:attrName>
                                        </p:attrNameLst>
                                      </p:cBhvr>
                                      <p:tavLst>
                                        <p:tav tm="0">
                                          <p:val>
                                            <p:strVal val="2/3*#ppt_w"/>
                                          </p:val>
                                        </p:tav>
                                        <p:tav tm="100000">
                                          <p:val>
                                            <p:strVal val="#ppt_w"/>
                                          </p:val>
                                        </p:tav>
                                      </p:tavLst>
                                    </p:anim>
                                    <p:anim calcmode="lin" valueType="num">
                                      <p:cBhvr>
                                        <p:cTn id="20" dur="500" fill="hold"/>
                                        <p:tgtEl>
                                          <p:spTgt spid="765958"/>
                                        </p:tgtEl>
                                        <p:attrNameLst>
                                          <p:attrName>ppt_h</p:attrName>
                                        </p:attrNameLst>
                                      </p:cBhvr>
                                      <p:tavLst>
                                        <p:tav tm="0">
                                          <p:val>
                                            <p:strVal val="2/3*#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5956" grpId="0" animBg="1"/>
      <p:bldP spid="765958" grpId="0" animBg="1"/>
      <p:bldP spid="765961" grpId="0" animBg="1"/>
      <p:bldP spid="765964"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a:bodyPr>
          <a:lstStyle/>
          <a:p>
            <a:pPr>
              <a:buNone/>
            </a:pPr>
            <a:r>
              <a:rPr lang="en-US" sz="3200" dirty="0">
                <a:solidFill>
                  <a:srgbClr val="FF0000"/>
                </a:solidFill>
                <a:latin typeface="Times New Roman" pitchFamily="18" charset="0"/>
                <a:cs typeface="Times New Roman" pitchFamily="18" charset="0"/>
              </a:rPr>
              <a:t>Extensive reading aims at helping learners to:</a:t>
            </a:r>
          </a:p>
          <a:p>
            <a:r>
              <a:rPr lang="en-US" dirty="0">
                <a:solidFill>
                  <a:schemeClr val="accent6">
                    <a:lumMod val="75000"/>
                  </a:schemeClr>
                </a:solidFill>
                <a:latin typeface="Times New Roman" pitchFamily="18" charset="0"/>
                <a:cs typeface="Times New Roman" pitchFamily="18" charset="0"/>
              </a:rPr>
              <a:t>Expand their vocabularies. </a:t>
            </a:r>
          </a:p>
          <a:p>
            <a:r>
              <a:rPr lang="en-US" dirty="0">
                <a:solidFill>
                  <a:schemeClr val="accent6">
                    <a:lumMod val="75000"/>
                  </a:schemeClr>
                </a:solidFill>
                <a:latin typeface="Times New Roman" pitchFamily="18" charset="0"/>
                <a:cs typeface="Times New Roman" pitchFamily="18" charset="0"/>
              </a:rPr>
              <a:t>Develop speed. </a:t>
            </a:r>
          </a:p>
          <a:p>
            <a:r>
              <a:rPr lang="en-US" dirty="0">
                <a:solidFill>
                  <a:schemeClr val="accent6">
                    <a:lumMod val="75000"/>
                  </a:schemeClr>
                </a:solidFill>
                <a:latin typeface="Times New Roman" pitchFamily="18" charset="0"/>
                <a:cs typeface="Times New Roman" pitchFamily="18" charset="0"/>
              </a:rPr>
              <a:t>Learn to deal with lengthy texts. </a:t>
            </a:r>
          </a:p>
          <a:p>
            <a:r>
              <a:rPr lang="en-US" dirty="0">
                <a:solidFill>
                  <a:schemeClr val="accent6">
                    <a:lumMod val="75000"/>
                  </a:schemeClr>
                </a:solidFill>
                <a:latin typeface="Times New Roman" pitchFamily="18" charset="0"/>
                <a:cs typeface="Times New Roman" pitchFamily="18" charset="0"/>
              </a:rPr>
              <a:t>Develop and maintain interest in reading. </a:t>
            </a:r>
          </a:p>
          <a:p>
            <a:r>
              <a:rPr lang="en-US" dirty="0">
                <a:solidFill>
                  <a:schemeClr val="accent6">
                    <a:lumMod val="75000"/>
                  </a:schemeClr>
                </a:solidFill>
                <a:latin typeface="Times New Roman" pitchFamily="18" charset="0"/>
                <a:cs typeface="Times New Roman" pitchFamily="18" charset="0"/>
              </a:rPr>
              <a:t>Improve their knowledge of language. </a:t>
            </a:r>
          </a:p>
          <a:p>
            <a:r>
              <a:rPr lang="en-US" dirty="0">
                <a:solidFill>
                  <a:schemeClr val="accent6">
                    <a:lumMod val="75000"/>
                  </a:schemeClr>
                </a:solidFill>
                <a:latin typeface="Times New Roman" pitchFamily="18" charset="0"/>
                <a:cs typeface="Times New Roman" pitchFamily="18" charset="0"/>
              </a:rPr>
              <a:t>Get information and widen their knowledge. </a:t>
            </a:r>
          </a:p>
          <a:p>
            <a:r>
              <a:rPr lang="en-US" dirty="0">
                <a:solidFill>
                  <a:schemeClr val="accent6">
                    <a:lumMod val="75000"/>
                  </a:schemeClr>
                </a:solidFill>
                <a:latin typeface="Times New Roman" pitchFamily="18" charset="0"/>
                <a:cs typeface="Times New Roman" pitchFamily="18" charset="0"/>
              </a:rPr>
              <a:t>Pass time and enjoy what they read. </a:t>
            </a:r>
          </a:p>
          <a:p>
            <a:r>
              <a:rPr lang="en-US" dirty="0">
                <a:solidFill>
                  <a:schemeClr val="accent6">
                    <a:lumMod val="75000"/>
                  </a:schemeClr>
                </a:solidFill>
                <a:latin typeface="Times New Roman" pitchFamily="18" charset="0"/>
                <a:cs typeface="Times New Roman" pitchFamily="18" charset="0"/>
              </a:rPr>
              <a:t>Read more and better; faster and with fuller understand</a:t>
            </a:r>
          </a:p>
          <a:p>
            <a:endParaRPr lang="en-US"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solidFill>
                  <a:srgbClr val="FF0000"/>
                </a:solidFill>
                <a:latin typeface="Times New Roman" pitchFamily="18" charset="0"/>
                <a:cs typeface="Times New Roman" pitchFamily="18" charset="0"/>
              </a:rPr>
              <a:t>Intensive reading</a:t>
            </a:r>
          </a:p>
        </p:txBody>
      </p:sp>
      <p:sp>
        <p:nvSpPr>
          <p:cNvPr id="3" name="Content Placeholder 2"/>
          <p:cNvSpPr>
            <a:spLocks noGrp="1"/>
          </p:cNvSpPr>
          <p:nvPr>
            <p:ph idx="1"/>
          </p:nvPr>
        </p:nvSpPr>
        <p:spPr/>
        <p:txBody>
          <a:bodyPr/>
          <a:lstStyle/>
          <a:p>
            <a:pPr algn="just"/>
            <a:r>
              <a:rPr lang="en-US" dirty="0">
                <a:solidFill>
                  <a:schemeClr val="accent6">
                    <a:lumMod val="75000"/>
                  </a:schemeClr>
                </a:solidFill>
              </a:rPr>
              <a:t>Intensive reading aims at giving the reader a deep and detailed understanding (comprehension) of the text and how its meaning is transmitted or carried.  Intensive reading is used to develop specific reading skills.  In intensive reading the reader pays attention to the contents of the text and also to how it is written.</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fontScale="85000" lnSpcReduction="20000"/>
          </a:bodyPr>
          <a:lstStyle/>
          <a:p>
            <a:r>
              <a:rPr lang="en-US" sz="3800" dirty="0">
                <a:solidFill>
                  <a:srgbClr val="FF0000"/>
                </a:solidFill>
                <a:latin typeface="Times New Roman" pitchFamily="18" charset="0"/>
                <a:cs typeface="Times New Roman" pitchFamily="18" charset="0"/>
              </a:rPr>
              <a:t>The aim of intensive reading is:</a:t>
            </a:r>
          </a:p>
          <a:p>
            <a:pPr>
              <a:buNone/>
            </a:pPr>
            <a:br>
              <a:rPr lang="en-US" dirty="0">
                <a:latin typeface="Times New Roman" pitchFamily="18" charset="0"/>
                <a:cs typeface="Times New Roman" pitchFamily="18" charset="0"/>
              </a:rPr>
            </a:br>
            <a:r>
              <a:rPr lang="en-US" dirty="0">
                <a:latin typeface="Times New Roman" pitchFamily="18" charset="0"/>
                <a:cs typeface="Times New Roman" pitchFamily="18" charset="0"/>
              </a:rPr>
              <a:t>- </a:t>
            </a:r>
            <a:r>
              <a:rPr lang="en-US" dirty="0">
                <a:solidFill>
                  <a:schemeClr val="accent6">
                    <a:lumMod val="75000"/>
                  </a:schemeClr>
                </a:solidFill>
                <a:latin typeface="Times New Roman" pitchFamily="18" charset="0"/>
                <a:cs typeface="Times New Roman" pitchFamily="18" charset="0"/>
              </a:rPr>
              <a:t>to read for accuracy</a:t>
            </a:r>
            <a:br>
              <a:rPr lang="en-US" dirty="0">
                <a:solidFill>
                  <a:schemeClr val="accent6">
                    <a:lumMod val="75000"/>
                  </a:schemeClr>
                </a:solidFill>
                <a:latin typeface="Times New Roman" pitchFamily="18" charset="0"/>
                <a:cs typeface="Times New Roman" pitchFamily="18" charset="0"/>
              </a:rPr>
            </a:br>
            <a:r>
              <a:rPr lang="en-US" dirty="0">
                <a:solidFill>
                  <a:schemeClr val="accent6">
                    <a:lumMod val="75000"/>
                  </a:schemeClr>
                </a:solidFill>
                <a:latin typeface="Times New Roman" pitchFamily="18" charset="0"/>
                <a:cs typeface="Times New Roman" pitchFamily="18" charset="0"/>
              </a:rPr>
              <a:t>- to develop different reading skills</a:t>
            </a:r>
            <a:br>
              <a:rPr lang="en-US" dirty="0">
                <a:solidFill>
                  <a:schemeClr val="accent6">
                    <a:lumMod val="75000"/>
                  </a:schemeClr>
                </a:solidFill>
                <a:latin typeface="Times New Roman" pitchFamily="18" charset="0"/>
                <a:cs typeface="Times New Roman" pitchFamily="18" charset="0"/>
              </a:rPr>
            </a:br>
            <a:r>
              <a:rPr lang="en-US" dirty="0">
                <a:solidFill>
                  <a:schemeClr val="accent6">
                    <a:lumMod val="75000"/>
                  </a:schemeClr>
                </a:solidFill>
                <a:latin typeface="Times New Roman" pitchFamily="18" charset="0"/>
                <a:cs typeface="Times New Roman" pitchFamily="18" charset="0"/>
              </a:rPr>
              <a:t>- to analyze the text read </a:t>
            </a:r>
          </a:p>
          <a:p>
            <a:pPr>
              <a:buNone/>
            </a:pPr>
            <a:endParaRPr lang="en-US" dirty="0">
              <a:latin typeface="Times New Roman" pitchFamily="18" charset="0"/>
              <a:cs typeface="Times New Roman" pitchFamily="18" charset="0"/>
            </a:endParaRPr>
          </a:p>
          <a:p>
            <a:r>
              <a:rPr lang="en-US" sz="3800" dirty="0">
                <a:solidFill>
                  <a:srgbClr val="FF0000"/>
                </a:solidFill>
                <a:latin typeface="Times New Roman" pitchFamily="18" charset="0"/>
                <a:cs typeface="Times New Roman" pitchFamily="18" charset="0"/>
              </a:rPr>
              <a:t>Steps for teaching intensive reading:</a:t>
            </a:r>
          </a:p>
          <a:p>
            <a:pPr>
              <a:buNone/>
            </a:pPr>
            <a:br>
              <a:rPr lang="en-US" sz="3800" dirty="0">
                <a:latin typeface="Times New Roman" pitchFamily="18" charset="0"/>
                <a:cs typeface="Times New Roman" pitchFamily="18" charset="0"/>
              </a:rPr>
            </a:br>
            <a:r>
              <a:rPr lang="en-US" dirty="0" err="1">
                <a:solidFill>
                  <a:schemeClr val="accent6">
                    <a:lumMod val="75000"/>
                  </a:schemeClr>
                </a:solidFill>
                <a:latin typeface="Times New Roman" pitchFamily="18" charset="0"/>
                <a:cs typeface="Times New Roman" pitchFamily="18" charset="0"/>
              </a:rPr>
              <a:t>i</a:t>
            </a:r>
            <a:r>
              <a:rPr lang="en-US" dirty="0">
                <a:solidFill>
                  <a:schemeClr val="accent6">
                    <a:lumMod val="75000"/>
                  </a:schemeClr>
                </a:solidFill>
                <a:latin typeface="Times New Roman" pitchFamily="18" charset="0"/>
                <a:cs typeface="Times New Roman" pitchFamily="18" charset="0"/>
              </a:rPr>
              <a:t>) introduce the text to the pupils</a:t>
            </a:r>
            <a:br>
              <a:rPr lang="en-US" dirty="0">
                <a:solidFill>
                  <a:schemeClr val="accent6">
                    <a:lumMod val="75000"/>
                  </a:schemeClr>
                </a:solidFill>
                <a:latin typeface="Times New Roman" pitchFamily="18" charset="0"/>
                <a:cs typeface="Times New Roman" pitchFamily="18" charset="0"/>
              </a:rPr>
            </a:br>
            <a:r>
              <a:rPr lang="en-US" dirty="0">
                <a:solidFill>
                  <a:schemeClr val="accent6">
                    <a:lumMod val="75000"/>
                  </a:schemeClr>
                </a:solidFill>
                <a:latin typeface="Times New Roman" pitchFamily="18" charset="0"/>
                <a:cs typeface="Times New Roman" pitchFamily="18" charset="0"/>
              </a:rPr>
              <a:t>ii) teacher gives learners guiding questions to give a purpose for reading</a:t>
            </a:r>
            <a:br>
              <a:rPr lang="en-US" dirty="0">
                <a:solidFill>
                  <a:schemeClr val="accent6">
                    <a:lumMod val="75000"/>
                  </a:schemeClr>
                </a:solidFill>
                <a:latin typeface="Times New Roman" pitchFamily="18" charset="0"/>
                <a:cs typeface="Times New Roman" pitchFamily="18" charset="0"/>
              </a:rPr>
            </a:br>
            <a:r>
              <a:rPr lang="en-US" dirty="0">
                <a:solidFill>
                  <a:schemeClr val="accent6">
                    <a:lumMod val="75000"/>
                  </a:schemeClr>
                </a:solidFill>
                <a:latin typeface="Times New Roman" pitchFamily="18" charset="0"/>
                <a:cs typeface="Times New Roman" pitchFamily="18" charset="0"/>
              </a:rPr>
              <a:t>iii) Learners read as they take note of the answers to the guiding questions.</a:t>
            </a:r>
            <a:br>
              <a:rPr lang="en-US" dirty="0">
                <a:solidFill>
                  <a:schemeClr val="accent6">
                    <a:lumMod val="75000"/>
                  </a:schemeClr>
                </a:solidFill>
                <a:latin typeface="Times New Roman" pitchFamily="18" charset="0"/>
                <a:cs typeface="Times New Roman" pitchFamily="18" charset="0"/>
              </a:rPr>
            </a:br>
            <a:r>
              <a:rPr lang="en-US" dirty="0">
                <a:solidFill>
                  <a:schemeClr val="accent6">
                    <a:lumMod val="75000"/>
                  </a:schemeClr>
                </a:solidFill>
                <a:latin typeface="Times New Roman" pitchFamily="18" charset="0"/>
                <a:cs typeface="Times New Roman" pitchFamily="18" charset="0"/>
              </a:rPr>
              <a:t>iv)  Pupils in small groups discuss answers to the guiding questions.</a:t>
            </a:r>
            <a:br>
              <a:rPr lang="en-US" dirty="0">
                <a:solidFill>
                  <a:schemeClr val="accent6">
                    <a:lumMod val="75000"/>
                  </a:schemeClr>
                </a:solidFill>
                <a:latin typeface="Times New Roman" pitchFamily="18" charset="0"/>
                <a:cs typeface="Times New Roman" pitchFamily="18" charset="0"/>
              </a:rPr>
            </a:br>
            <a:r>
              <a:rPr lang="en-US" dirty="0">
                <a:solidFill>
                  <a:schemeClr val="accent6">
                    <a:lumMod val="75000"/>
                  </a:schemeClr>
                </a:solidFill>
                <a:latin typeface="Times New Roman" pitchFamily="18" charset="0"/>
                <a:cs typeface="Times New Roman" pitchFamily="18" charset="0"/>
              </a:rPr>
              <a:t>v) Teacher clarifies general points not understood by learners.</a:t>
            </a:r>
            <a:br>
              <a:rPr lang="en-US" dirty="0">
                <a:solidFill>
                  <a:schemeClr val="accent6">
                    <a:lumMod val="75000"/>
                  </a:schemeClr>
                </a:solidFill>
                <a:latin typeface="Times New Roman" pitchFamily="18" charset="0"/>
                <a:cs typeface="Times New Roman" pitchFamily="18" charset="0"/>
              </a:rPr>
            </a:br>
            <a:r>
              <a:rPr lang="en-US" dirty="0">
                <a:solidFill>
                  <a:schemeClr val="accent6">
                    <a:lumMod val="75000"/>
                  </a:schemeClr>
                </a:solidFill>
                <a:latin typeface="Times New Roman" pitchFamily="18" charset="0"/>
                <a:cs typeface="Times New Roman" pitchFamily="18" charset="0"/>
              </a:rPr>
              <a:t>vii) Learners are given more work to assist them practice analyzing the text. </a:t>
            </a:r>
          </a:p>
          <a:p>
            <a:pPr>
              <a:buNone/>
            </a:pPr>
            <a:endParaRPr lang="en-US" dirty="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dirty="0"/>
              <a:t>                        </a:t>
            </a:r>
            <a:r>
              <a:rPr lang="en-US" sz="3600" dirty="0"/>
              <a:t>THANK YOU</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090674-E444-46F4-A589-EA44B6A81279}"/>
              </a:ext>
            </a:extLst>
          </p:cNvPr>
          <p:cNvSpPr>
            <a:spLocks noGrp="1"/>
          </p:cNvSpPr>
          <p:nvPr>
            <p:ph type="title"/>
          </p:nvPr>
        </p:nvSpPr>
        <p:spPr>
          <a:xfrm>
            <a:off x="457200" y="-304800"/>
            <a:ext cx="8229600" cy="2151888"/>
          </a:xfrm>
        </p:spPr>
        <p:txBody>
          <a:bodyPr>
            <a:normAutofit/>
          </a:bodyPr>
          <a:lstStyle/>
          <a:p>
            <a:pPr algn="ctr"/>
            <a:r>
              <a:rPr lang="en-US" sz="3200" dirty="0"/>
              <a:t>TEACHING OF ENGLISH LANGUAGE INVOVES DEVELOPMENT OF FOUR SKILLS</a:t>
            </a:r>
            <a:endParaRPr lang="en-IN" sz="3200" dirty="0"/>
          </a:p>
        </p:txBody>
      </p:sp>
      <p:sp>
        <p:nvSpPr>
          <p:cNvPr id="3" name="Content Placeholder 2">
            <a:extLst>
              <a:ext uri="{FF2B5EF4-FFF2-40B4-BE49-F238E27FC236}">
                <a16:creationId xmlns:a16="http://schemas.microsoft.com/office/drawing/2014/main" id="{86342E2E-3CC7-4969-BC6C-425185B53EBD}"/>
              </a:ext>
            </a:extLst>
          </p:cNvPr>
          <p:cNvSpPr>
            <a:spLocks noGrp="1"/>
          </p:cNvSpPr>
          <p:nvPr>
            <p:ph idx="1"/>
          </p:nvPr>
        </p:nvSpPr>
        <p:spPr/>
        <p:txBody>
          <a:bodyPr/>
          <a:lstStyle/>
          <a:p>
            <a:pPr eaLnBrk="1" hangingPunct="1">
              <a:defRPr/>
            </a:pPr>
            <a:r>
              <a:rPr lang="en-US" dirty="0"/>
              <a:t>Listening</a:t>
            </a:r>
          </a:p>
          <a:p>
            <a:pPr eaLnBrk="1" hangingPunct="1">
              <a:defRPr/>
            </a:pPr>
            <a:r>
              <a:rPr lang="en-US" dirty="0"/>
              <a:t>Speaking</a:t>
            </a:r>
          </a:p>
          <a:p>
            <a:pPr eaLnBrk="1" hangingPunct="1">
              <a:defRPr/>
            </a:pPr>
            <a:r>
              <a:rPr lang="en-US" dirty="0"/>
              <a:t>Reading and</a:t>
            </a:r>
          </a:p>
          <a:p>
            <a:pPr eaLnBrk="1" hangingPunct="1">
              <a:defRPr/>
            </a:pPr>
            <a:r>
              <a:rPr lang="en-US" dirty="0"/>
              <a:t>Writing.</a:t>
            </a:r>
          </a:p>
          <a:p>
            <a:pPr marL="0" indent="0">
              <a:buNone/>
            </a:pPr>
            <a:endParaRPr lang="en-IN" dirty="0"/>
          </a:p>
        </p:txBody>
      </p:sp>
    </p:spTree>
    <p:extLst>
      <p:ext uri="{BB962C8B-B14F-4D97-AF65-F5344CB8AC3E}">
        <p14:creationId xmlns:p14="http://schemas.microsoft.com/office/powerpoint/2010/main" val="9679741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F90FD1-E2AD-4A41-8E0D-7D22230A7BCB}"/>
              </a:ext>
            </a:extLst>
          </p:cNvPr>
          <p:cNvSpPr>
            <a:spLocks noGrp="1"/>
          </p:cNvSpPr>
          <p:nvPr>
            <p:ph type="title"/>
          </p:nvPr>
        </p:nvSpPr>
        <p:spPr/>
        <p:txBody>
          <a:bodyPr>
            <a:normAutofit fontScale="90000"/>
          </a:bodyPr>
          <a:lstStyle/>
          <a:p>
            <a:pPr algn="ctr"/>
            <a:r>
              <a:rPr lang="en-US" sz="5400" dirty="0"/>
              <a:t>SUB-SKILLS OF READING SKILL</a:t>
            </a:r>
            <a:endParaRPr lang="en-IN" dirty="0"/>
          </a:p>
        </p:txBody>
      </p:sp>
      <p:sp>
        <p:nvSpPr>
          <p:cNvPr id="3" name="Content Placeholder 2">
            <a:extLst>
              <a:ext uri="{FF2B5EF4-FFF2-40B4-BE49-F238E27FC236}">
                <a16:creationId xmlns:a16="http://schemas.microsoft.com/office/drawing/2014/main" id="{B384C515-A683-4FFB-8350-83911D5D5528}"/>
              </a:ext>
            </a:extLst>
          </p:cNvPr>
          <p:cNvSpPr>
            <a:spLocks noGrp="1"/>
          </p:cNvSpPr>
          <p:nvPr>
            <p:ph idx="1"/>
          </p:nvPr>
        </p:nvSpPr>
        <p:spPr/>
        <p:txBody>
          <a:bodyPr>
            <a:normAutofit fontScale="92500" lnSpcReduction="10000"/>
          </a:bodyPr>
          <a:lstStyle/>
          <a:p>
            <a:pPr eaLnBrk="1" hangingPunct="1">
              <a:lnSpc>
                <a:spcPct val="90000"/>
              </a:lnSpc>
              <a:buFontTx/>
              <a:buNone/>
            </a:pPr>
            <a:r>
              <a:rPr lang="en-US" altLang="en-US" sz="2800" dirty="0"/>
              <a:t>Predicting information: more and more listening encourages predictive abilities and promotes interaction.</a:t>
            </a:r>
          </a:p>
          <a:p>
            <a:pPr eaLnBrk="1" hangingPunct="1">
              <a:lnSpc>
                <a:spcPct val="90000"/>
              </a:lnSpc>
              <a:buFontTx/>
              <a:buNone/>
            </a:pPr>
            <a:r>
              <a:rPr lang="en-US" altLang="en-US" sz="2800" dirty="0"/>
              <a:t>*ability to read at a standard speed with adequate comprehension.</a:t>
            </a:r>
          </a:p>
          <a:p>
            <a:pPr eaLnBrk="1" hangingPunct="1">
              <a:lnSpc>
                <a:spcPct val="90000"/>
              </a:lnSpc>
              <a:buFontTx/>
              <a:buNone/>
            </a:pPr>
            <a:r>
              <a:rPr lang="en-US" altLang="en-US" sz="2800" dirty="0"/>
              <a:t>*ability to understand specific points and central idea.</a:t>
            </a:r>
          </a:p>
          <a:p>
            <a:pPr eaLnBrk="1" hangingPunct="1">
              <a:lnSpc>
                <a:spcPct val="90000"/>
              </a:lnSpc>
              <a:buFontTx/>
              <a:buNone/>
            </a:pPr>
            <a:r>
              <a:rPr lang="en-US" altLang="en-US" sz="2800" dirty="0"/>
              <a:t>*ability to get the writer’s opinion and attitude.</a:t>
            </a:r>
          </a:p>
          <a:p>
            <a:pPr eaLnBrk="1" hangingPunct="1">
              <a:lnSpc>
                <a:spcPct val="90000"/>
              </a:lnSpc>
              <a:buFontTx/>
              <a:buNone/>
            </a:pPr>
            <a:r>
              <a:rPr lang="en-US" altLang="en-US" sz="2800" dirty="0"/>
              <a:t>*ability to get the meaning from context.</a:t>
            </a:r>
          </a:p>
          <a:p>
            <a:pPr eaLnBrk="1" hangingPunct="1">
              <a:lnSpc>
                <a:spcPct val="90000"/>
              </a:lnSpc>
              <a:buFontTx/>
              <a:buNone/>
            </a:pPr>
            <a:r>
              <a:rPr lang="en-US" altLang="en-US" sz="2800" dirty="0"/>
              <a:t>*Understand the marked features and their function.</a:t>
            </a:r>
          </a:p>
          <a:p>
            <a:pPr eaLnBrk="1" hangingPunct="1">
              <a:lnSpc>
                <a:spcPct val="90000"/>
              </a:lnSpc>
              <a:buFontTx/>
              <a:buNone/>
            </a:pPr>
            <a:r>
              <a:rPr lang="en-US" altLang="en-US" sz="2800" dirty="0"/>
              <a:t>* Ability to read with proper punctuation, pronunciation, stress and intonation. </a:t>
            </a:r>
            <a:endParaRPr lang="en-IN" dirty="0"/>
          </a:p>
        </p:txBody>
      </p:sp>
    </p:spTree>
    <p:extLst>
      <p:ext uri="{BB962C8B-B14F-4D97-AF65-F5344CB8AC3E}">
        <p14:creationId xmlns:p14="http://schemas.microsoft.com/office/powerpoint/2010/main" val="892558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35B609-E306-4BB9-971C-4E46AF9EF87C}"/>
              </a:ext>
            </a:extLst>
          </p:cNvPr>
          <p:cNvSpPr>
            <a:spLocks noGrp="1"/>
          </p:cNvSpPr>
          <p:nvPr>
            <p:ph type="title"/>
          </p:nvPr>
        </p:nvSpPr>
        <p:spPr>
          <a:xfrm>
            <a:off x="457200" y="488302"/>
            <a:ext cx="8229600" cy="591312"/>
          </a:xfrm>
        </p:spPr>
        <p:txBody>
          <a:bodyPr>
            <a:normAutofit fontScale="90000"/>
          </a:bodyPr>
          <a:lstStyle/>
          <a:p>
            <a:pPr algn="ctr"/>
            <a:r>
              <a:rPr lang="en-US" sz="4000" dirty="0"/>
              <a:t>ACTIVITIES TO LEARN READING SKILL</a:t>
            </a:r>
            <a:endParaRPr lang="en-IN" sz="4000" dirty="0"/>
          </a:p>
        </p:txBody>
      </p:sp>
      <p:sp>
        <p:nvSpPr>
          <p:cNvPr id="3" name="Content Placeholder 2">
            <a:extLst>
              <a:ext uri="{FF2B5EF4-FFF2-40B4-BE49-F238E27FC236}">
                <a16:creationId xmlns:a16="http://schemas.microsoft.com/office/drawing/2014/main" id="{76932D3F-08D2-4FC2-AF6E-BE3E028EB83D}"/>
              </a:ext>
            </a:extLst>
          </p:cNvPr>
          <p:cNvSpPr>
            <a:spLocks noGrp="1"/>
          </p:cNvSpPr>
          <p:nvPr>
            <p:ph idx="1"/>
          </p:nvPr>
        </p:nvSpPr>
        <p:spPr>
          <a:xfrm>
            <a:off x="457200" y="1600200"/>
            <a:ext cx="8229600" cy="4724400"/>
          </a:xfrm>
        </p:spPr>
        <p:txBody>
          <a:bodyPr/>
          <a:lstStyle/>
          <a:p>
            <a:pPr eaLnBrk="1" hangingPunct="1">
              <a:lnSpc>
                <a:spcPct val="80000"/>
              </a:lnSpc>
              <a:buFont typeface="Wingdings" panose="05000000000000000000" pitchFamily="2" charset="2"/>
              <a:buNone/>
              <a:defRPr/>
            </a:pPr>
            <a:r>
              <a:rPr lang="en-US" sz="2400" dirty="0"/>
              <a:t>Recognize words </a:t>
            </a:r>
          </a:p>
          <a:p>
            <a:pPr eaLnBrk="1" hangingPunct="1">
              <a:lnSpc>
                <a:spcPct val="80000"/>
              </a:lnSpc>
              <a:buFont typeface="Wingdings" panose="05000000000000000000" pitchFamily="2" charset="2"/>
              <a:buNone/>
              <a:defRPr/>
            </a:pPr>
            <a:r>
              <a:rPr lang="en-US" sz="2400" dirty="0"/>
              <a:t>Expand visual span</a:t>
            </a:r>
          </a:p>
          <a:p>
            <a:pPr eaLnBrk="1" hangingPunct="1">
              <a:lnSpc>
                <a:spcPct val="80000"/>
              </a:lnSpc>
              <a:buFont typeface="Wingdings" panose="05000000000000000000" pitchFamily="2" charset="2"/>
              <a:buNone/>
              <a:defRPr/>
            </a:pPr>
            <a:r>
              <a:rPr lang="en-US" sz="2400" dirty="0"/>
              <a:t>Catch the relationship between words</a:t>
            </a:r>
          </a:p>
          <a:p>
            <a:pPr eaLnBrk="1" hangingPunct="1">
              <a:lnSpc>
                <a:spcPct val="80000"/>
              </a:lnSpc>
              <a:buFont typeface="Wingdings" panose="05000000000000000000" pitchFamily="2" charset="2"/>
              <a:buNone/>
              <a:defRPr/>
            </a:pPr>
            <a:r>
              <a:rPr lang="en-US" sz="2400" dirty="0"/>
              <a:t>Guess the meaning of the new words and phrases,</a:t>
            </a:r>
          </a:p>
          <a:p>
            <a:pPr eaLnBrk="1" hangingPunct="1">
              <a:lnSpc>
                <a:spcPct val="80000"/>
              </a:lnSpc>
              <a:buFont typeface="Wingdings" panose="05000000000000000000" pitchFamily="2" charset="2"/>
              <a:buNone/>
              <a:defRPr/>
            </a:pPr>
            <a:r>
              <a:rPr lang="en-US" sz="2400" dirty="0"/>
              <a:t>Understand the linking devices ,marked features etc.</a:t>
            </a:r>
          </a:p>
          <a:p>
            <a:pPr eaLnBrk="1" hangingPunct="1">
              <a:lnSpc>
                <a:spcPct val="80000"/>
              </a:lnSpc>
              <a:buFont typeface="Wingdings" panose="05000000000000000000" pitchFamily="2" charset="2"/>
              <a:buNone/>
              <a:defRPr/>
            </a:pPr>
            <a:r>
              <a:rPr lang="en-US" sz="2400" dirty="0"/>
              <a:t>Practice and exercise- from easy to hard, specific to global etc.</a:t>
            </a:r>
          </a:p>
          <a:p>
            <a:pPr marL="0" indent="0">
              <a:buNone/>
            </a:pPr>
            <a:endParaRPr lang="en-IN" dirty="0"/>
          </a:p>
        </p:txBody>
      </p:sp>
    </p:spTree>
    <p:extLst>
      <p:ext uri="{BB962C8B-B14F-4D97-AF65-F5344CB8AC3E}">
        <p14:creationId xmlns:p14="http://schemas.microsoft.com/office/powerpoint/2010/main" val="29888000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2C68B7-5920-4A59-BC48-22C2B3BBAFF5}"/>
              </a:ext>
            </a:extLst>
          </p:cNvPr>
          <p:cNvSpPr>
            <a:spLocks noGrp="1"/>
          </p:cNvSpPr>
          <p:nvPr>
            <p:ph type="title"/>
          </p:nvPr>
        </p:nvSpPr>
        <p:spPr/>
        <p:txBody>
          <a:bodyPr/>
          <a:lstStyle/>
          <a:p>
            <a:pPr algn="ctr"/>
            <a:r>
              <a:rPr lang="en-US" dirty="0"/>
              <a:t>TYPES OF READING</a:t>
            </a:r>
            <a:endParaRPr lang="en-IN" dirty="0"/>
          </a:p>
        </p:txBody>
      </p:sp>
      <p:sp>
        <p:nvSpPr>
          <p:cNvPr id="3" name="Content Placeholder 2">
            <a:extLst>
              <a:ext uri="{FF2B5EF4-FFF2-40B4-BE49-F238E27FC236}">
                <a16:creationId xmlns:a16="http://schemas.microsoft.com/office/drawing/2014/main" id="{F1D22E38-F468-47F2-9D72-72D2B7B1B34E}"/>
              </a:ext>
            </a:extLst>
          </p:cNvPr>
          <p:cNvSpPr>
            <a:spLocks noGrp="1"/>
          </p:cNvSpPr>
          <p:nvPr>
            <p:ph idx="1"/>
          </p:nvPr>
        </p:nvSpPr>
        <p:spPr/>
        <p:txBody>
          <a:bodyPr/>
          <a:lstStyle/>
          <a:p>
            <a:pPr eaLnBrk="1" hangingPunct="1">
              <a:lnSpc>
                <a:spcPct val="80000"/>
              </a:lnSpc>
              <a:buFont typeface="Arial" panose="020B0604020202020204" pitchFamily="34" charset="0"/>
              <a:buChar char="•"/>
              <a:defRPr/>
            </a:pPr>
            <a:r>
              <a:rPr lang="en-US" sz="2800" dirty="0"/>
              <a:t>Loud and silent reading</a:t>
            </a:r>
          </a:p>
          <a:p>
            <a:pPr marL="0" indent="0" eaLnBrk="1" hangingPunct="1">
              <a:lnSpc>
                <a:spcPct val="80000"/>
              </a:lnSpc>
              <a:buNone/>
              <a:defRPr/>
            </a:pPr>
            <a:endParaRPr lang="en-US" sz="2800" dirty="0"/>
          </a:p>
          <a:p>
            <a:pPr eaLnBrk="1" hangingPunct="1">
              <a:lnSpc>
                <a:spcPct val="80000"/>
              </a:lnSpc>
              <a:buFont typeface="Wingdings" panose="05000000000000000000" pitchFamily="2" charset="2"/>
              <a:buNone/>
              <a:defRPr/>
            </a:pPr>
            <a:r>
              <a:rPr lang="en-US" sz="2800" dirty="0"/>
              <a:t>* Intensive and extensive reading</a:t>
            </a:r>
          </a:p>
          <a:p>
            <a:endParaRPr lang="en-IN" dirty="0"/>
          </a:p>
        </p:txBody>
      </p:sp>
    </p:spTree>
    <p:extLst>
      <p:ext uri="{BB962C8B-B14F-4D97-AF65-F5344CB8AC3E}">
        <p14:creationId xmlns:p14="http://schemas.microsoft.com/office/powerpoint/2010/main" val="2487918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5410" name="Rectangle 2"/>
          <p:cNvSpPr>
            <a:spLocks noGrp="1" noChangeArrowheads="1"/>
          </p:cNvSpPr>
          <p:nvPr>
            <p:ph type="title"/>
          </p:nvPr>
        </p:nvSpPr>
        <p:spPr/>
        <p:txBody>
          <a:bodyPr>
            <a:normAutofit fontScale="90000"/>
          </a:bodyPr>
          <a:lstStyle/>
          <a:p>
            <a:r>
              <a:rPr lang="it-IT" dirty="0">
                <a:solidFill>
                  <a:srgbClr val="FF0000"/>
                </a:solidFill>
              </a:rPr>
              <a:t>Ways we read</a:t>
            </a:r>
            <a:br>
              <a:rPr lang="it-IT" dirty="0">
                <a:solidFill>
                  <a:srgbClr val="FF0000"/>
                </a:solidFill>
              </a:rPr>
            </a:br>
            <a:endParaRPr lang="it-IT" dirty="0">
              <a:solidFill>
                <a:srgbClr val="FF0000"/>
              </a:solidFill>
            </a:endParaRPr>
          </a:p>
        </p:txBody>
      </p:sp>
      <p:sp>
        <p:nvSpPr>
          <p:cNvPr id="785411" name="Rectangle 3"/>
          <p:cNvSpPr>
            <a:spLocks noGrp="1" noChangeArrowheads="1"/>
          </p:cNvSpPr>
          <p:nvPr>
            <p:ph idx="1"/>
          </p:nvPr>
        </p:nvSpPr>
        <p:spPr>
          <a:xfrm>
            <a:off x="152400" y="1447800"/>
            <a:ext cx="2438400" cy="4514850"/>
          </a:xfrm>
          <a:noFill/>
          <a:ln/>
        </p:spPr>
        <p:txBody>
          <a:bodyPr/>
          <a:lstStyle/>
          <a:p>
            <a:r>
              <a:rPr lang="it-IT" b="1" dirty="0">
                <a:solidFill>
                  <a:schemeClr val="accent2">
                    <a:lumMod val="75000"/>
                  </a:schemeClr>
                </a:solidFill>
              </a:rPr>
              <a:t>Intensive</a:t>
            </a:r>
          </a:p>
          <a:p>
            <a:endParaRPr lang="it-IT" b="1" dirty="0">
              <a:solidFill>
                <a:schemeClr val="accent5">
                  <a:lumMod val="60000"/>
                  <a:lumOff val="40000"/>
                </a:schemeClr>
              </a:solidFill>
            </a:endParaRPr>
          </a:p>
          <a:p>
            <a:r>
              <a:rPr lang="it-IT" b="1" dirty="0">
                <a:solidFill>
                  <a:schemeClr val="accent6"/>
                </a:solidFill>
              </a:rPr>
              <a:t>Extensive</a:t>
            </a:r>
          </a:p>
          <a:p>
            <a:endParaRPr lang="it-IT" b="1" dirty="0">
              <a:solidFill>
                <a:schemeClr val="accent6"/>
              </a:solidFill>
            </a:endParaRPr>
          </a:p>
          <a:p>
            <a:r>
              <a:rPr lang="it-IT" b="1" dirty="0">
                <a:solidFill>
                  <a:schemeClr val="accent5">
                    <a:lumMod val="50000"/>
                  </a:schemeClr>
                </a:solidFill>
              </a:rPr>
              <a:t>Skimming</a:t>
            </a:r>
          </a:p>
          <a:p>
            <a:endParaRPr lang="it-IT" b="1" dirty="0">
              <a:solidFill>
                <a:schemeClr val="accent5">
                  <a:lumMod val="50000"/>
                </a:schemeClr>
              </a:solidFill>
            </a:endParaRPr>
          </a:p>
          <a:p>
            <a:r>
              <a:rPr lang="it-IT" b="1" dirty="0">
                <a:solidFill>
                  <a:schemeClr val="accent4">
                    <a:lumMod val="50000"/>
                  </a:schemeClr>
                </a:solidFill>
              </a:rPr>
              <a:t>Scanning</a:t>
            </a:r>
          </a:p>
          <a:p>
            <a:pPr>
              <a:buFont typeface="Wingdings" pitchFamily="2" charset="2"/>
              <a:buNone/>
            </a:pPr>
            <a:endParaRPr lang="en-GB" b="1" dirty="0">
              <a:solidFill>
                <a:schemeClr val="accent2"/>
              </a:solidFill>
            </a:endParaRPr>
          </a:p>
        </p:txBody>
      </p:sp>
      <p:sp>
        <p:nvSpPr>
          <p:cNvPr id="785413" name="Text Box 5"/>
          <p:cNvSpPr txBox="1">
            <a:spLocks noChangeArrowheads="1"/>
          </p:cNvSpPr>
          <p:nvPr/>
        </p:nvSpPr>
        <p:spPr bwMode="auto">
          <a:xfrm>
            <a:off x="2971800" y="1593850"/>
            <a:ext cx="6248400" cy="3785652"/>
          </a:xfrm>
          <a:prstGeom prst="rect">
            <a:avLst/>
          </a:prstGeom>
          <a:noFill/>
          <a:ln w="9525">
            <a:noFill/>
            <a:miter lim="800000"/>
            <a:headEnd/>
            <a:tailEnd/>
          </a:ln>
          <a:effectLst/>
        </p:spPr>
        <p:txBody>
          <a:bodyPr>
            <a:spAutoFit/>
          </a:bodyPr>
          <a:lstStyle/>
          <a:p>
            <a:pPr algn="l">
              <a:spcBef>
                <a:spcPct val="50000"/>
              </a:spcBef>
              <a:buFont typeface="Wingdings" pitchFamily="2" charset="2"/>
              <a:buChar char="Ø"/>
            </a:pPr>
            <a:r>
              <a:rPr lang="it-IT" sz="2400" dirty="0">
                <a:solidFill>
                  <a:srgbClr val="00B0F0"/>
                </a:solidFill>
              </a:rPr>
              <a:t>Reading every single word for meaning</a:t>
            </a:r>
          </a:p>
          <a:p>
            <a:pPr algn="l">
              <a:spcBef>
                <a:spcPct val="50000"/>
              </a:spcBef>
              <a:buFont typeface="Wingdings" pitchFamily="2" charset="2"/>
              <a:buChar char="Ø"/>
            </a:pPr>
            <a:endParaRPr lang="it-IT" sz="2400" dirty="0">
              <a:solidFill>
                <a:srgbClr val="00B0F0"/>
              </a:solidFill>
            </a:endParaRPr>
          </a:p>
          <a:p>
            <a:pPr algn="l">
              <a:spcBef>
                <a:spcPct val="50000"/>
              </a:spcBef>
              <a:buFont typeface="Wingdings" pitchFamily="2" charset="2"/>
              <a:buChar char="Ø"/>
            </a:pPr>
            <a:r>
              <a:rPr lang="it-IT" sz="2400" dirty="0">
                <a:solidFill>
                  <a:srgbClr val="00B0F0"/>
                </a:solidFill>
              </a:rPr>
              <a:t>Bringing our world knowledge to the text</a:t>
            </a:r>
          </a:p>
          <a:p>
            <a:pPr algn="l">
              <a:spcBef>
                <a:spcPct val="50000"/>
              </a:spcBef>
              <a:buFont typeface="Wingdings" pitchFamily="2" charset="2"/>
              <a:buChar char="Ø"/>
            </a:pPr>
            <a:endParaRPr lang="it-IT" sz="2400" dirty="0">
              <a:solidFill>
                <a:srgbClr val="00B0F0"/>
              </a:solidFill>
            </a:endParaRPr>
          </a:p>
          <a:p>
            <a:pPr algn="l">
              <a:spcBef>
                <a:spcPct val="50000"/>
              </a:spcBef>
              <a:buFont typeface="Wingdings" pitchFamily="2" charset="2"/>
              <a:buChar char="Ø"/>
            </a:pPr>
            <a:r>
              <a:rPr lang="it-IT" sz="2400" dirty="0">
                <a:solidFill>
                  <a:srgbClr val="00B0F0"/>
                </a:solidFill>
              </a:rPr>
              <a:t>Reading to get the main idea</a:t>
            </a:r>
          </a:p>
          <a:p>
            <a:pPr algn="l">
              <a:spcBef>
                <a:spcPct val="50000"/>
              </a:spcBef>
              <a:buFont typeface="Wingdings" pitchFamily="2" charset="2"/>
              <a:buChar char="Ø"/>
            </a:pPr>
            <a:endParaRPr lang="it-IT" sz="2400" dirty="0">
              <a:solidFill>
                <a:srgbClr val="00B0F0"/>
              </a:solidFill>
            </a:endParaRPr>
          </a:p>
          <a:p>
            <a:pPr algn="l">
              <a:spcBef>
                <a:spcPct val="50000"/>
              </a:spcBef>
              <a:buFont typeface="Wingdings" pitchFamily="2" charset="2"/>
              <a:buChar char="Ø"/>
            </a:pPr>
            <a:r>
              <a:rPr lang="it-IT" sz="2400" dirty="0">
                <a:solidFill>
                  <a:srgbClr val="00B0F0"/>
                </a:solidFill>
              </a:rPr>
              <a:t>Reading for specific details or items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afterEffect">
                                  <p:stCondLst>
                                    <p:cond delay="1000"/>
                                  </p:stCondLst>
                                  <p:iterate type="wd">
                                    <p:tmPct val="100000"/>
                                  </p:iterate>
                                  <p:childTnLst>
                                    <p:set>
                                      <p:cBhvr>
                                        <p:cTn id="6" dur="1" fill="hold">
                                          <p:stCondLst>
                                            <p:cond delay="0"/>
                                          </p:stCondLst>
                                        </p:cTn>
                                        <p:tgtEl>
                                          <p:spTgt spid="785413"/>
                                        </p:tgtEl>
                                        <p:attrNameLst>
                                          <p:attrName>style.visibility</p:attrName>
                                        </p:attrNameLst>
                                      </p:cBhvr>
                                      <p:to>
                                        <p:strVal val="visible"/>
                                      </p:to>
                                    </p:set>
                                    <p:anim calcmode="lin" valueType="num">
                                      <p:cBhvr additive="base">
                                        <p:cTn id="7" dur="300" fill="hold"/>
                                        <p:tgtEl>
                                          <p:spTgt spid="785413"/>
                                        </p:tgtEl>
                                        <p:attrNameLst>
                                          <p:attrName>ppt_x</p:attrName>
                                        </p:attrNameLst>
                                      </p:cBhvr>
                                      <p:tavLst>
                                        <p:tav tm="0">
                                          <p:val>
                                            <p:strVal val="1+#ppt_w/2"/>
                                          </p:val>
                                        </p:tav>
                                        <p:tav tm="100000">
                                          <p:val>
                                            <p:strVal val="#ppt_x"/>
                                          </p:val>
                                        </p:tav>
                                      </p:tavLst>
                                    </p:anim>
                                    <p:anim calcmode="lin" valueType="num">
                                      <p:cBhvr additive="base">
                                        <p:cTn id="8" dur="300" fill="hold"/>
                                        <p:tgtEl>
                                          <p:spTgt spid="78541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5413" grpId="0"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3"/>
          <p:cNvSpPr>
            <a:spLocks noGrp="1" noChangeArrowheads="1"/>
          </p:cNvSpPr>
          <p:nvPr>
            <p:ph idx="1"/>
          </p:nvPr>
        </p:nvSpPr>
        <p:spPr>
          <a:xfrm>
            <a:off x="685800" y="2895600"/>
            <a:ext cx="7772400" cy="3048000"/>
          </a:xfrm>
        </p:spPr>
        <p:txBody>
          <a:bodyPr>
            <a:normAutofit fontScale="92500"/>
          </a:bodyPr>
          <a:lstStyle/>
          <a:p>
            <a:pPr algn="just" eaLnBrk="1" hangingPunct="1">
              <a:lnSpc>
                <a:spcPct val="90000"/>
              </a:lnSpc>
              <a:buFontTx/>
              <a:buAutoNum type="arabicPeriod"/>
              <a:defRPr/>
            </a:pPr>
            <a:r>
              <a:rPr lang="en-US" sz="2800" dirty="0">
                <a:solidFill>
                  <a:schemeClr val="accent6">
                    <a:lumMod val="75000"/>
                  </a:schemeClr>
                </a:solidFill>
                <a:latin typeface="Trebuchet MS" pitchFamily="34" charset="0"/>
              </a:rPr>
              <a:t>Read the title. </a:t>
            </a:r>
          </a:p>
          <a:p>
            <a:pPr algn="just" eaLnBrk="1" hangingPunct="1">
              <a:lnSpc>
                <a:spcPct val="90000"/>
              </a:lnSpc>
              <a:buFontTx/>
              <a:buAutoNum type="arabicPeriod"/>
              <a:defRPr/>
            </a:pPr>
            <a:r>
              <a:rPr lang="en-US" sz="2800" dirty="0">
                <a:solidFill>
                  <a:schemeClr val="accent6">
                    <a:lumMod val="75000"/>
                  </a:schemeClr>
                </a:solidFill>
                <a:latin typeface="Trebuchet MS" pitchFamily="34" charset="0"/>
              </a:rPr>
              <a:t>Read the introduction or the first paragraph. </a:t>
            </a:r>
          </a:p>
          <a:p>
            <a:pPr algn="just" eaLnBrk="1" hangingPunct="1">
              <a:lnSpc>
                <a:spcPct val="90000"/>
              </a:lnSpc>
              <a:buFontTx/>
              <a:buAutoNum type="arabicPeriod"/>
              <a:defRPr/>
            </a:pPr>
            <a:r>
              <a:rPr lang="en-US" sz="2800" dirty="0">
                <a:solidFill>
                  <a:schemeClr val="accent6">
                    <a:lumMod val="75000"/>
                  </a:schemeClr>
                </a:solidFill>
                <a:latin typeface="Trebuchet MS" pitchFamily="34" charset="0"/>
              </a:rPr>
              <a:t>Read the first sentence of every other paragraph. </a:t>
            </a:r>
          </a:p>
          <a:p>
            <a:pPr algn="just" eaLnBrk="1" hangingPunct="1">
              <a:lnSpc>
                <a:spcPct val="90000"/>
              </a:lnSpc>
              <a:buFontTx/>
              <a:buAutoNum type="arabicPeriod"/>
              <a:defRPr/>
            </a:pPr>
            <a:r>
              <a:rPr lang="en-US" sz="2800" dirty="0">
                <a:solidFill>
                  <a:schemeClr val="accent6">
                    <a:lumMod val="75000"/>
                  </a:schemeClr>
                </a:solidFill>
                <a:latin typeface="Trebuchet MS" pitchFamily="34" charset="0"/>
              </a:rPr>
              <a:t>Notice any pictures, charts, or graphs. * Notice any italicized or boldface words or phrases. </a:t>
            </a:r>
          </a:p>
          <a:p>
            <a:pPr algn="just" eaLnBrk="1" hangingPunct="1">
              <a:lnSpc>
                <a:spcPct val="90000"/>
              </a:lnSpc>
              <a:buFontTx/>
              <a:buAutoNum type="arabicPeriod"/>
              <a:defRPr/>
            </a:pPr>
            <a:r>
              <a:rPr lang="en-US" sz="2800" dirty="0">
                <a:solidFill>
                  <a:schemeClr val="accent6">
                    <a:lumMod val="75000"/>
                  </a:schemeClr>
                </a:solidFill>
                <a:latin typeface="Trebuchet MS" pitchFamily="34" charset="0"/>
              </a:rPr>
              <a:t>Read the summary or last paragraph. </a:t>
            </a:r>
          </a:p>
        </p:txBody>
      </p:sp>
      <p:sp>
        <p:nvSpPr>
          <p:cNvPr id="14340" name="Text Box 4"/>
          <p:cNvSpPr txBox="1">
            <a:spLocks noChangeArrowheads="1"/>
          </p:cNvSpPr>
          <p:nvPr/>
        </p:nvSpPr>
        <p:spPr bwMode="auto">
          <a:xfrm>
            <a:off x="762001" y="381000"/>
            <a:ext cx="7696200" cy="1938992"/>
          </a:xfrm>
          <a:prstGeom prst="rect">
            <a:avLst/>
          </a:prstGeom>
          <a:solidFill>
            <a:schemeClr val="bg1"/>
          </a:solidFill>
          <a:ln w="9525">
            <a:solidFill>
              <a:schemeClr val="tx1"/>
            </a:solidFill>
            <a:miter lim="800000"/>
            <a:headEnd/>
            <a:tailEnd/>
          </a:ln>
        </p:spPr>
        <p:txBody>
          <a:bodyPr wrap="square">
            <a:spAutoFit/>
          </a:bodyPr>
          <a:lstStyle/>
          <a:p>
            <a:pPr algn="just"/>
            <a:r>
              <a:rPr lang="en-US" sz="3200" b="1" dirty="0">
                <a:solidFill>
                  <a:srgbClr val="FF0000"/>
                </a:solidFill>
                <a:latin typeface="Times New Roman" pitchFamily="18" charset="0"/>
                <a:cs typeface="Times New Roman" pitchFamily="18" charset="0"/>
              </a:rPr>
              <a:t>Skimming</a:t>
            </a:r>
            <a:r>
              <a:rPr lang="en-US" sz="3200" dirty="0">
                <a:solidFill>
                  <a:schemeClr val="accent6">
                    <a:lumMod val="75000"/>
                  </a:schemeClr>
                </a:solidFill>
                <a:latin typeface="Trebuchet MS" pitchFamily="34" charset="0"/>
              </a:rPr>
              <a:t> </a:t>
            </a:r>
            <a:r>
              <a:rPr lang="en-US" sz="2200" dirty="0">
                <a:solidFill>
                  <a:schemeClr val="accent6">
                    <a:lumMod val="75000"/>
                  </a:schemeClr>
                </a:solidFill>
                <a:latin typeface="Trebuchet MS" pitchFamily="34" charset="0"/>
              </a:rPr>
              <a:t>refers to the process of reading only main </a:t>
            </a:r>
          </a:p>
          <a:p>
            <a:pPr algn="just"/>
            <a:r>
              <a:rPr lang="en-US" sz="2200" dirty="0">
                <a:solidFill>
                  <a:schemeClr val="accent6">
                    <a:lumMod val="75000"/>
                  </a:schemeClr>
                </a:solidFill>
                <a:latin typeface="Trebuchet MS" pitchFamily="34" charset="0"/>
              </a:rPr>
              <a:t>ideas within a passage to get an overall impression of </a:t>
            </a:r>
          </a:p>
          <a:p>
            <a:pPr algn="just"/>
            <a:r>
              <a:rPr lang="en-US" sz="2200" dirty="0">
                <a:solidFill>
                  <a:schemeClr val="accent6">
                    <a:lumMod val="75000"/>
                  </a:schemeClr>
                </a:solidFill>
                <a:latin typeface="Trebuchet MS" pitchFamily="34" charset="0"/>
              </a:rPr>
              <a:t>the content of a reading selection. An example of this is </a:t>
            </a:r>
          </a:p>
          <a:p>
            <a:pPr algn="just"/>
            <a:r>
              <a:rPr lang="en-US" sz="2200" dirty="0">
                <a:solidFill>
                  <a:schemeClr val="accent6">
                    <a:lumMod val="75000"/>
                  </a:schemeClr>
                </a:solidFill>
                <a:latin typeface="Trebuchet MS" pitchFamily="34" charset="0"/>
              </a:rPr>
              <a:t>when we read the title of a newspaper to know what </a:t>
            </a:r>
          </a:p>
          <a:p>
            <a:pPr algn="just"/>
            <a:r>
              <a:rPr lang="en-US" sz="2200" dirty="0">
                <a:solidFill>
                  <a:schemeClr val="accent6">
                    <a:lumMod val="75000"/>
                  </a:schemeClr>
                </a:solidFill>
                <a:latin typeface="Trebuchet MS" pitchFamily="34" charset="0"/>
              </a:rPr>
              <a:t>happens everyday. </a:t>
            </a:r>
          </a:p>
        </p:txBody>
      </p:sp>
      <p:sp>
        <p:nvSpPr>
          <p:cNvPr id="14341" name="Text Box 5"/>
          <p:cNvSpPr txBox="1">
            <a:spLocks noChangeArrowheads="1"/>
          </p:cNvSpPr>
          <p:nvPr/>
        </p:nvSpPr>
        <p:spPr bwMode="auto">
          <a:xfrm>
            <a:off x="381000" y="2362200"/>
            <a:ext cx="1546898" cy="400110"/>
          </a:xfrm>
          <a:prstGeom prst="rect">
            <a:avLst/>
          </a:prstGeom>
          <a:solidFill>
            <a:schemeClr val="bg1"/>
          </a:solidFill>
          <a:ln w="9525">
            <a:solidFill>
              <a:srgbClr val="000080"/>
            </a:solidFill>
            <a:miter lim="800000"/>
            <a:headEnd/>
            <a:tailEnd/>
          </a:ln>
        </p:spPr>
        <p:txBody>
          <a:bodyPr wrap="none">
            <a:spAutoFit/>
          </a:bodyPr>
          <a:lstStyle/>
          <a:p>
            <a:r>
              <a:rPr lang="en-US" sz="2000">
                <a:solidFill>
                  <a:schemeClr val="accent6">
                    <a:lumMod val="75000"/>
                  </a:schemeClr>
                </a:solidFill>
              </a:rPr>
              <a:t>How to skim: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14340"/>
                                        </p:tgtEl>
                                        <p:attrNameLst>
                                          <p:attrName>style.visibility</p:attrName>
                                        </p:attrNameLst>
                                      </p:cBhvr>
                                      <p:to>
                                        <p:strVal val="visible"/>
                                      </p:to>
                                    </p:set>
                                    <p:anim to="" calcmode="lin" valueType="num">
                                      <p:cBhvr>
                                        <p:cTn id="7" dur="1" fill="hold"/>
                                        <p:tgtEl>
                                          <p:spTgt spid="14340"/>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14341"/>
                                        </p:tgtEl>
                                        <p:attrNameLst>
                                          <p:attrName>style.visibility</p:attrName>
                                        </p:attrNameLst>
                                      </p:cBhvr>
                                      <p:to>
                                        <p:strVal val="visible"/>
                                      </p:to>
                                    </p:set>
                                    <p:anim to="" calcmode="lin" valueType="num">
                                      <p:cBhvr>
                                        <p:cTn id="12" dur="1" fill="hold"/>
                                        <p:tgtEl>
                                          <p:spTgt spid="14341"/>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14339">
                                            <p:txEl>
                                              <p:pRg st="0" end="0"/>
                                            </p:txEl>
                                          </p:spTgt>
                                        </p:tgtEl>
                                        <p:attrNameLst>
                                          <p:attrName>style.visibility</p:attrName>
                                        </p:attrNameLst>
                                      </p:cBhvr>
                                      <p:to>
                                        <p:strVal val="visible"/>
                                      </p:to>
                                    </p:set>
                                    <p:anim to="" calcmode="lin" valueType="num">
                                      <p:cBhvr>
                                        <p:cTn id="17" dur="1" fill="hold"/>
                                        <p:tgtEl>
                                          <p:spTgt spid="14339">
                                            <p:txEl>
                                              <p:pRg st="0" end="0"/>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14339">
                                            <p:txEl>
                                              <p:pRg st="1" end="1"/>
                                            </p:txEl>
                                          </p:spTgt>
                                        </p:tgtEl>
                                        <p:attrNameLst>
                                          <p:attrName>style.visibility</p:attrName>
                                        </p:attrNameLst>
                                      </p:cBhvr>
                                      <p:to>
                                        <p:strVal val="visible"/>
                                      </p:to>
                                    </p:set>
                                    <p:anim to="" calcmode="lin" valueType="num">
                                      <p:cBhvr>
                                        <p:cTn id="22" dur="1" fill="hold"/>
                                        <p:tgtEl>
                                          <p:spTgt spid="14339">
                                            <p:txEl>
                                              <p:pRg st="1" end="1"/>
                                            </p:txEl>
                                          </p:spTgt>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grpId="0" nodeType="clickEffect">
                                  <p:stCondLst>
                                    <p:cond delay="0"/>
                                  </p:stCondLst>
                                  <p:childTnLst>
                                    <p:set>
                                      <p:cBhvr>
                                        <p:cTn id="26" dur="1" fill="hold">
                                          <p:stCondLst>
                                            <p:cond delay="0"/>
                                          </p:stCondLst>
                                        </p:cTn>
                                        <p:tgtEl>
                                          <p:spTgt spid="14339">
                                            <p:txEl>
                                              <p:pRg st="2" end="2"/>
                                            </p:txEl>
                                          </p:spTgt>
                                        </p:tgtEl>
                                        <p:attrNameLst>
                                          <p:attrName>style.visibility</p:attrName>
                                        </p:attrNameLst>
                                      </p:cBhvr>
                                      <p:to>
                                        <p:strVal val="visible"/>
                                      </p:to>
                                    </p:set>
                                    <p:anim to="" calcmode="lin" valueType="num">
                                      <p:cBhvr>
                                        <p:cTn id="27" dur="1" fill="hold"/>
                                        <p:tgtEl>
                                          <p:spTgt spid="14339">
                                            <p:txEl>
                                              <p:pRg st="2" end="2"/>
                                            </p:txEl>
                                          </p:spTgt>
                                        </p:tgtEl>
                                        <p:attrNameLst>
                                          <p:attrName/>
                                        </p:attrNameLst>
                                      </p:cBhvr>
                                    </p:anim>
                                  </p:childTnLst>
                                </p:cTn>
                              </p:par>
                            </p:childTnLst>
                          </p:cTn>
                        </p:par>
                      </p:childTnLst>
                    </p:cTn>
                  </p:par>
                  <p:par>
                    <p:cTn id="28" fill="hold">
                      <p:stCondLst>
                        <p:cond delay="indefinite"/>
                      </p:stCondLst>
                      <p:childTnLst>
                        <p:par>
                          <p:cTn id="29" fill="hold">
                            <p:stCondLst>
                              <p:cond delay="0"/>
                            </p:stCondLst>
                            <p:childTnLst>
                              <p:par>
                                <p:cTn id="30" presetID="24" presetClass="entr" presetSubtype="0" fill="hold" grpId="0" nodeType="clickEffect">
                                  <p:stCondLst>
                                    <p:cond delay="0"/>
                                  </p:stCondLst>
                                  <p:childTnLst>
                                    <p:set>
                                      <p:cBhvr>
                                        <p:cTn id="31" dur="1" fill="hold">
                                          <p:stCondLst>
                                            <p:cond delay="0"/>
                                          </p:stCondLst>
                                        </p:cTn>
                                        <p:tgtEl>
                                          <p:spTgt spid="14339">
                                            <p:txEl>
                                              <p:pRg st="3" end="3"/>
                                            </p:txEl>
                                          </p:spTgt>
                                        </p:tgtEl>
                                        <p:attrNameLst>
                                          <p:attrName>style.visibility</p:attrName>
                                        </p:attrNameLst>
                                      </p:cBhvr>
                                      <p:to>
                                        <p:strVal val="visible"/>
                                      </p:to>
                                    </p:set>
                                    <p:anim to="" calcmode="lin" valueType="num">
                                      <p:cBhvr>
                                        <p:cTn id="32" dur="1" fill="hold"/>
                                        <p:tgtEl>
                                          <p:spTgt spid="14339">
                                            <p:txEl>
                                              <p:pRg st="3" end="3"/>
                                            </p:txEl>
                                          </p:spTgt>
                                        </p:tgtEl>
                                        <p:attrNameLst>
                                          <p:attrName/>
                                        </p:attrNameLst>
                                      </p:cBhvr>
                                    </p:anim>
                                  </p:childTnLst>
                                </p:cTn>
                              </p:par>
                            </p:childTnLst>
                          </p:cTn>
                        </p:par>
                      </p:childTnLst>
                    </p:cTn>
                  </p:par>
                  <p:par>
                    <p:cTn id="33" fill="hold">
                      <p:stCondLst>
                        <p:cond delay="indefinite"/>
                      </p:stCondLst>
                      <p:childTnLst>
                        <p:par>
                          <p:cTn id="34" fill="hold">
                            <p:stCondLst>
                              <p:cond delay="0"/>
                            </p:stCondLst>
                            <p:childTnLst>
                              <p:par>
                                <p:cTn id="35" presetID="24" presetClass="entr" presetSubtype="0" fill="hold" grpId="0" nodeType="clickEffect">
                                  <p:stCondLst>
                                    <p:cond delay="0"/>
                                  </p:stCondLst>
                                  <p:childTnLst>
                                    <p:set>
                                      <p:cBhvr>
                                        <p:cTn id="36" dur="1" fill="hold">
                                          <p:stCondLst>
                                            <p:cond delay="0"/>
                                          </p:stCondLst>
                                        </p:cTn>
                                        <p:tgtEl>
                                          <p:spTgt spid="14339">
                                            <p:txEl>
                                              <p:pRg st="4" end="4"/>
                                            </p:txEl>
                                          </p:spTgt>
                                        </p:tgtEl>
                                        <p:attrNameLst>
                                          <p:attrName>style.visibility</p:attrName>
                                        </p:attrNameLst>
                                      </p:cBhvr>
                                      <p:to>
                                        <p:strVal val="visible"/>
                                      </p:to>
                                    </p:set>
                                    <p:anim to="" calcmode="lin" valueType="num">
                                      <p:cBhvr>
                                        <p:cTn id="37" dur="1" fill="hold"/>
                                        <p:tgtEl>
                                          <p:spTgt spid="14339">
                                            <p:txEl>
                                              <p:pRg st="4" end="4"/>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build="p"/>
      <p:bldP spid="14340" grpId="0" animBg="1"/>
      <p:bldP spid="14341"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p:cNvSpPr>
            <a:spLocks noGrp="1" noChangeArrowheads="1"/>
          </p:cNvSpPr>
          <p:nvPr>
            <p:ph idx="1"/>
          </p:nvPr>
        </p:nvSpPr>
        <p:spPr>
          <a:xfrm>
            <a:off x="685800" y="2362200"/>
            <a:ext cx="7772400" cy="4495800"/>
          </a:xfrm>
          <a:solidFill>
            <a:schemeClr val="bg1"/>
          </a:solidFill>
        </p:spPr>
        <p:txBody>
          <a:bodyPr/>
          <a:lstStyle/>
          <a:p>
            <a:pPr eaLnBrk="1" hangingPunct="1">
              <a:lnSpc>
                <a:spcPct val="90000"/>
              </a:lnSpc>
              <a:buFontTx/>
              <a:buAutoNum type="arabicPeriod"/>
              <a:defRPr/>
            </a:pPr>
            <a:r>
              <a:rPr lang="en-US" sz="2400" dirty="0">
                <a:solidFill>
                  <a:schemeClr val="accent6">
                    <a:lumMod val="75000"/>
                  </a:schemeClr>
                </a:solidFill>
                <a:latin typeface="Times New Roman" pitchFamily="18" charset="0"/>
                <a:cs typeface="Times New Roman" pitchFamily="18" charset="0"/>
              </a:rPr>
              <a:t>State the specific information you are looking for. </a:t>
            </a:r>
          </a:p>
          <a:p>
            <a:pPr eaLnBrk="1" hangingPunct="1">
              <a:lnSpc>
                <a:spcPct val="90000"/>
              </a:lnSpc>
              <a:buFontTx/>
              <a:buAutoNum type="arabicPeriod"/>
              <a:defRPr/>
            </a:pPr>
            <a:r>
              <a:rPr lang="en-US" sz="2400" dirty="0">
                <a:solidFill>
                  <a:schemeClr val="accent6">
                    <a:lumMod val="75000"/>
                  </a:schemeClr>
                </a:solidFill>
                <a:latin typeface="Times New Roman" pitchFamily="18" charset="0"/>
                <a:cs typeface="Times New Roman" pitchFamily="18" charset="0"/>
              </a:rPr>
              <a:t>Try to anticipate how the answer will appear and what clues you might use to help you locate the answer. For example, if you were looking for a certain date, you would quickly read the paragraph looking only for numbers. </a:t>
            </a:r>
          </a:p>
          <a:p>
            <a:pPr eaLnBrk="1" hangingPunct="1">
              <a:lnSpc>
                <a:spcPct val="90000"/>
              </a:lnSpc>
              <a:buFontTx/>
              <a:buAutoNum type="arabicPeriod"/>
              <a:defRPr/>
            </a:pPr>
            <a:r>
              <a:rPr lang="en-US" sz="2400" dirty="0">
                <a:solidFill>
                  <a:schemeClr val="accent6">
                    <a:lumMod val="75000"/>
                  </a:schemeClr>
                </a:solidFill>
                <a:latin typeface="Times New Roman" pitchFamily="18" charset="0"/>
                <a:cs typeface="Times New Roman" pitchFamily="18" charset="0"/>
              </a:rPr>
              <a:t>Use headings and any other aids that will help you identify which sections might contain the information you are looking for. </a:t>
            </a:r>
          </a:p>
          <a:p>
            <a:pPr eaLnBrk="1" hangingPunct="1">
              <a:lnSpc>
                <a:spcPct val="90000"/>
              </a:lnSpc>
              <a:buFontTx/>
              <a:buAutoNum type="arabicPeriod"/>
              <a:defRPr/>
            </a:pPr>
            <a:r>
              <a:rPr lang="en-US" sz="2400" dirty="0">
                <a:solidFill>
                  <a:schemeClr val="accent6">
                    <a:lumMod val="75000"/>
                  </a:schemeClr>
                </a:solidFill>
                <a:latin typeface="Times New Roman" pitchFamily="18" charset="0"/>
                <a:cs typeface="Times New Roman" pitchFamily="18" charset="0"/>
              </a:rPr>
              <a:t>Selectively read and skip through sections of the passage.</a:t>
            </a:r>
            <a:r>
              <a:rPr lang="en-US" sz="2400" dirty="0">
                <a:latin typeface="Times New Roman" pitchFamily="18" charset="0"/>
                <a:cs typeface="Times New Roman" pitchFamily="18" charset="0"/>
              </a:rPr>
              <a:t> </a:t>
            </a:r>
          </a:p>
        </p:txBody>
      </p:sp>
      <p:sp>
        <p:nvSpPr>
          <p:cNvPr id="15364" name="Text Box 4"/>
          <p:cNvSpPr txBox="1">
            <a:spLocks noChangeArrowheads="1"/>
          </p:cNvSpPr>
          <p:nvPr/>
        </p:nvSpPr>
        <p:spPr bwMode="auto">
          <a:xfrm>
            <a:off x="762000" y="381001"/>
            <a:ext cx="7620000" cy="1508105"/>
          </a:xfrm>
          <a:prstGeom prst="rect">
            <a:avLst/>
          </a:prstGeom>
          <a:solidFill>
            <a:schemeClr val="bg1"/>
          </a:solidFill>
          <a:ln w="9525">
            <a:solidFill>
              <a:schemeClr val="tx1"/>
            </a:solidFill>
            <a:miter lim="800000"/>
            <a:headEnd/>
            <a:tailEnd/>
          </a:ln>
        </p:spPr>
        <p:txBody>
          <a:bodyPr wrap="square">
            <a:spAutoFit/>
          </a:bodyPr>
          <a:lstStyle/>
          <a:p>
            <a:r>
              <a:rPr lang="en-US" sz="3200" b="1" dirty="0">
                <a:solidFill>
                  <a:srgbClr val="FF0000"/>
                </a:solidFill>
                <a:latin typeface="Times New Roman" pitchFamily="18" charset="0"/>
                <a:cs typeface="Times New Roman" pitchFamily="18" charset="0"/>
              </a:rPr>
              <a:t>Scanning</a:t>
            </a:r>
            <a:r>
              <a:rPr lang="en-US" sz="2000" dirty="0">
                <a:solidFill>
                  <a:schemeClr val="accent6">
                    <a:lumMod val="75000"/>
                  </a:schemeClr>
                </a:solidFill>
                <a:latin typeface="Times New Roman" pitchFamily="18" charset="0"/>
                <a:cs typeface="Times New Roman" pitchFamily="18" charset="0"/>
              </a:rPr>
              <a:t> is a reading technique to be used when you want </a:t>
            </a:r>
          </a:p>
          <a:p>
            <a:r>
              <a:rPr lang="en-US" sz="2000" dirty="0">
                <a:solidFill>
                  <a:schemeClr val="accent6">
                    <a:lumMod val="75000"/>
                  </a:schemeClr>
                </a:solidFill>
                <a:latin typeface="Times New Roman" pitchFamily="18" charset="0"/>
                <a:cs typeface="Times New Roman" pitchFamily="18" charset="0"/>
              </a:rPr>
              <a:t>to find specific information quickly. In </a:t>
            </a:r>
            <a:r>
              <a:rPr lang="en-US" sz="2000" b="1" dirty="0">
                <a:solidFill>
                  <a:schemeClr val="accent6">
                    <a:lumMod val="75000"/>
                  </a:schemeClr>
                </a:solidFill>
                <a:latin typeface="Times New Roman" pitchFamily="18" charset="0"/>
                <a:cs typeface="Times New Roman" pitchFamily="18" charset="0"/>
              </a:rPr>
              <a:t>scanning</a:t>
            </a:r>
            <a:r>
              <a:rPr lang="en-US" sz="2000" dirty="0">
                <a:solidFill>
                  <a:schemeClr val="accent6">
                    <a:lumMod val="75000"/>
                  </a:schemeClr>
                </a:solidFill>
                <a:latin typeface="Times New Roman" pitchFamily="18" charset="0"/>
                <a:cs typeface="Times New Roman" pitchFamily="18" charset="0"/>
              </a:rPr>
              <a:t> you have a </a:t>
            </a:r>
          </a:p>
          <a:p>
            <a:r>
              <a:rPr lang="en-US" sz="2000" b="1" i="1" dirty="0">
                <a:solidFill>
                  <a:schemeClr val="accent6">
                    <a:lumMod val="75000"/>
                  </a:schemeClr>
                </a:solidFill>
                <a:latin typeface="Times New Roman" pitchFamily="18" charset="0"/>
                <a:cs typeface="Times New Roman" pitchFamily="18" charset="0"/>
              </a:rPr>
              <a:t>question in your mind</a:t>
            </a:r>
            <a:r>
              <a:rPr lang="en-US" sz="2000" dirty="0">
                <a:solidFill>
                  <a:schemeClr val="accent6">
                    <a:lumMod val="75000"/>
                  </a:schemeClr>
                </a:solidFill>
                <a:latin typeface="Times New Roman" pitchFamily="18" charset="0"/>
                <a:cs typeface="Times New Roman" pitchFamily="18" charset="0"/>
              </a:rPr>
              <a:t> and you read a passage only to find </a:t>
            </a:r>
          </a:p>
          <a:p>
            <a:r>
              <a:rPr lang="en-US" sz="2000" dirty="0">
                <a:solidFill>
                  <a:schemeClr val="accent6">
                    <a:lumMod val="75000"/>
                  </a:schemeClr>
                </a:solidFill>
                <a:latin typeface="Times New Roman" pitchFamily="18" charset="0"/>
                <a:cs typeface="Times New Roman" pitchFamily="18" charset="0"/>
              </a:rPr>
              <a:t>the answer, </a:t>
            </a:r>
            <a:r>
              <a:rPr lang="en-US" sz="2000" b="1" i="1" dirty="0">
                <a:solidFill>
                  <a:schemeClr val="accent6">
                    <a:lumMod val="75000"/>
                  </a:schemeClr>
                </a:solidFill>
                <a:latin typeface="Times New Roman" pitchFamily="18" charset="0"/>
                <a:cs typeface="Times New Roman" pitchFamily="18" charset="0"/>
              </a:rPr>
              <a:t>ignoring unrelated information</a:t>
            </a:r>
            <a:r>
              <a:rPr lang="en-US" sz="2000" dirty="0">
                <a:solidFill>
                  <a:schemeClr val="accent6">
                    <a:lumMod val="75000"/>
                  </a:schemeClr>
                </a:solidFill>
                <a:latin typeface="Times New Roman" pitchFamily="18" charset="0"/>
                <a:cs typeface="Times New Roman" pitchFamily="18" charset="0"/>
              </a:rPr>
              <a:t>. </a:t>
            </a:r>
          </a:p>
        </p:txBody>
      </p:sp>
      <p:sp>
        <p:nvSpPr>
          <p:cNvPr id="15366" name="Text Box 6"/>
          <p:cNvSpPr txBox="1">
            <a:spLocks noChangeArrowheads="1"/>
          </p:cNvSpPr>
          <p:nvPr/>
        </p:nvSpPr>
        <p:spPr bwMode="auto">
          <a:xfrm>
            <a:off x="304800" y="1600200"/>
            <a:ext cx="1660525" cy="406400"/>
          </a:xfrm>
          <a:prstGeom prst="rect">
            <a:avLst/>
          </a:prstGeom>
          <a:solidFill>
            <a:schemeClr val="bg1"/>
          </a:solidFill>
          <a:ln w="9525">
            <a:solidFill>
              <a:srgbClr val="000080"/>
            </a:solidFill>
            <a:miter lim="800000"/>
            <a:headEnd/>
            <a:tailEnd/>
          </a:ln>
        </p:spPr>
        <p:txBody>
          <a:bodyPr wrap="none">
            <a:spAutoFit/>
          </a:bodyPr>
          <a:lstStyle/>
          <a:p>
            <a:r>
              <a:rPr lang="en-US" sz="2000"/>
              <a:t>How to scan: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15364"/>
                                        </p:tgtEl>
                                        <p:attrNameLst>
                                          <p:attrName>style.visibility</p:attrName>
                                        </p:attrNameLst>
                                      </p:cBhvr>
                                      <p:to>
                                        <p:strVal val="visible"/>
                                      </p:to>
                                    </p:set>
                                    <p:anim to="" calcmode="lin" valueType="num">
                                      <p:cBhvr>
                                        <p:cTn id="7" dur="1" fill="hold"/>
                                        <p:tgtEl>
                                          <p:spTgt spid="15364"/>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15366"/>
                                        </p:tgtEl>
                                        <p:attrNameLst>
                                          <p:attrName>style.visibility</p:attrName>
                                        </p:attrNameLst>
                                      </p:cBhvr>
                                      <p:to>
                                        <p:strVal val="visible"/>
                                      </p:to>
                                    </p:set>
                                    <p:anim to="" calcmode="lin" valueType="num">
                                      <p:cBhvr>
                                        <p:cTn id="12" dur="1" fill="hold"/>
                                        <p:tgtEl>
                                          <p:spTgt spid="15366"/>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15363">
                                            <p:bg/>
                                          </p:spTgt>
                                        </p:tgtEl>
                                        <p:attrNameLst>
                                          <p:attrName>style.visibility</p:attrName>
                                        </p:attrNameLst>
                                      </p:cBhvr>
                                      <p:to>
                                        <p:strVal val="visible"/>
                                      </p:to>
                                    </p:set>
                                    <p:anim to="" calcmode="lin" valueType="num">
                                      <p:cBhvr>
                                        <p:cTn id="17" dur="1" fill="hold"/>
                                        <p:tgtEl>
                                          <p:spTgt spid="15363">
                                            <p:bg/>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15363">
                                            <p:txEl>
                                              <p:pRg st="0" end="0"/>
                                            </p:txEl>
                                          </p:spTgt>
                                        </p:tgtEl>
                                        <p:attrNameLst>
                                          <p:attrName>style.visibility</p:attrName>
                                        </p:attrNameLst>
                                      </p:cBhvr>
                                      <p:to>
                                        <p:strVal val="visible"/>
                                      </p:to>
                                    </p:set>
                                    <p:anim to="" calcmode="lin" valueType="num">
                                      <p:cBhvr>
                                        <p:cTn id="22" dur="1" fill="hold"/>
                                        <p:tgtEl>
                                          <p:spTgt spid="15363">
                                            <p:txEl>
                                              <p:pRg st="0" end="0"/>
                                            </p:txEl>
                                          </p:spTgt>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grpId="0" nodeType="clickEffect">
                                  <p:stCondLst>
                                    <p:cond delay="0"/>
                                  </p:stCondLst>
                                  <p:childTnLst>
                                    <p:set>
                                      <p:cBhvr>
                                        <p:cTn id="26" dur="1" fill="hold">
                                          <p:stCondLst>
                                            <p:cond delay="0"/>
                                          </p:stCondLst>
                                        </p:cTn>
                                        <p:tgtEl>
                                          <p:spTgt spid="15363">
                                            <p:txEl>
                                              <p:pRg st="1" end="1"/>
                                            </p:txEl>
                                          </p:spTgt>
                                        </p:tgtEl>
                                        <p:attrNameLst>
                                          <p:attrName>style.visibility</p:attrName>
                                        </p:attrNameLst>
                                      </p:cBhvr>
                                      <p:to>
                                        <p:strVal val="visible"/>
                                      </p:to>
                                    </p:set>
                                    <p:anim to="" calcmode="lin" valueType="num">
                                      <p:cBhvr>
                                        <p:cTn id="27" dur="1" fill="hold"/>
                                        <p:tgtEl>
                                          <p:spTgt spid="15363">
                                            <p:txEl>
                                              <p:pRg st="1" end="1"/>
                                            </p:txEl>
                                          </p:spTgt>
                                        </p:tgtEl>
                                        <p:attrNameLst>
                                          <p:attrName/>
                                        </p:attrNameLst>
                                      </p:cBhvr>
                                    </p:anim>
                                  </p:childTnLst>
                                </p:cTn>
                              </p:par>
                            </p:childTnLst>
                          </p:cTn>
                        </p:par>
                      </p:childTnLst>
                    </p:cTn>
                  </p:par>
                  <p:par>
                    <p:cTn id="28" fill="hold">
                      <p:stCondLst>
                        <p:cond delay="indefinite"/>
                      </p:stCondLst>
                      <p:childTnLst>
                        <p:par>
                          <p:cTn id="29" fill="hold">
                            <p:stCondLst>
                              <p:cond delay="0"/>
                            </p:stCondLst>
                            <p:childTnLst>
                              <p:par>
                                <p:cTn id="30" presetID="24" presetClass="entr" presetSubtype="0" fill="hold" grpId="0" nodeType="clickEffect">
                                  <p:stCondLst>
                                    <p:cond delay="0"/>
                                  </p:stCondLst>
                                  <p:childTnLst>
                                    <p:set>
                                      <p:cBhvr>
                                        <p:cTn id="31" dur="1" fill="hold">
                                          <p:stCondLst>
                                            <p:cond delay="0"/>
                                          </p:stCondLst>
                                        </p:cTn>
                                        <p:tgtEl>
                                          <p:spTgt spid="15363">
                                            <p:txEl>
                                              <p:pRg st="2" end="2"/>
                                            </p:txEl>
                                          </p:spTgt>
                                        </p:tgtEl>
                                        <p:attrNameLst>
                                          <p:attrName>style.visibility</p:attrName>
                                        </p:attrNameLst>
                                      </p:cBhvr>
                                      <p:to>
                                        <p:strVal val="visible"/>
                                      </p:to>
                                    </p:set>
                                    <p:anim to="" calcmode="lin" valueType="num">
                                      <p:cBhvr>
                                        <p:cTn id="32" dur="1" fill="hold"/>
                                        <p:tgtEl>
                                          <p:spTgt spid="15363">
                                            <p:txEl>
                                              <p:pRg st="2" end="2"/>
                                            </p:txEl>
                                          </p:spTgt>
                                        </p:tgtEl>
                                        <p:attrNameLst>
                                          <p:attrName/>
                                        </p:attrNameLst>
                                      </p:cBhvr>
                                    </p:anim>
                                  </p:childTnLst>
                                </p:cTn>
                              </p:par>
                            </p:childTnLst>
                          </p:cTn>
                        </p:par>
                      </p:childTnLst>
                    </p:cTn>
                  </p:par>
                  <p:par>
                    <p:cTn id="33" fill="hold">
                      <p:stCondLst>
                        <p:cond delay="indefinite"/>
                      </p:stCondLst>
                      <p:childTnLst>
                        <p:par>
                          <p:cTn id="34" fill="hold">
                            <p:stCondLst>
                              <p:cond delay="0"/>
                            </p:stCondLst>
                            <p:childTnLst>
                              <p:par>
                                <p:cTn id="35" presetID="24" presetClass="entr" presetSubtype="0" fill="hold" grpId="0" nodeType="clickEffect">
                                  <p:stCondLst>
                                    <p:cond delay="0"/>
                                  </p:stCondLst>
                                  <p:childTnLst>
                                    <p:set>
                                      <p:cBhvr>
                                        <p:cTn id="36" dur="1" fill="hold">
                                          <p:stCondLst>
                                            <p:cond delay="0"/>
                                          </p:stCondLst>
                                        </p:cTn>
                                        <p:tgtEl>
                                          <p:spTgt spid="15363">
                                            <p:txEl>
                                              <p:pRg st="3" end="3"/>
                                            </p:txEl>
                                          </p:spTgt>
                                        </p:tgtEl>
                                        <p:attrNameLst>
                                          <p:attrName>style.visibility</p:attrName>
                                        </p:attrNameLst>
                                      </p:cBhvr>
                                      <p:to>
                                        <p:strVal val="visible"/>
                                      </p:to>
                                    </p:set>
                                    <p:anim to="" calcmode="lin" valueType="num">
                                      <p:cBhvr>
                                        <p:cTn id="37" dur="1" fill="hold"/>
                                        <p:tgtEl>
                                          <p:spTgt spid="15363">
                                            <p:txEl>
                                              <p:pRg st="3" end="3"/>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3" grpId="0" build="p" animBg="1"/>
      <p:bldP spid="15364" grpId="0" animBg="1"/>
      <p:bldP spid="1536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43712"/>
          </a:xfrm>
        </p:spPr>
        <p:txBody>
          <a:bodyPr>
            <a:normAutofit/>
          </a:bodyPr>
          <a:lstStyle/>
          <a:p>
            <a:r>
              <a:rPr lang="en-US" sz="3200" dirty="0">
                <a:solidFill>
                  <a:srgbClr val="FF0000"/>
                </a:solidFill>
              </a:rPr>
              <a:t>Extensive reading</a:t>
            </a:r>
          </a:p>
        </p:txBody>
      </p:sp>
      <p:sp>
        <p:nvSpPr>
          <p:cNvPr id="3" name="Content Placeholder 2"/>
          <p:cNvSpPr>
            <a:spLocks noGrp="1"/>
          </p:cNvSpPr>
          <p:nvPr>
            <p:ph idx="1"/>
          </p:nvPr>
        </p:nvSpPr>
        <p:spPr/>
        <p:txBody>
          <a:bodyPr>
            <a:noAutofit/>
          </a:bodyPr>
          <a:lstStyle/>
          <a:p>
            <a:r>
              <a:rPr lang="en-US" sz="2400" b="1" dirty="0">
                <a:solidFill>
                  <a:schemeClr val="accent6">
                    <a:lumMod val="75000"/>
                  </a:schemeClr>
                </a:solidFill>
                <a:latin typeface="Times New Roman" pitchFamily="18" charset="0"/>
                <a:cs typeface="Times New Roman" pitchFamily="18" charset="0"/>
              </a:rPr>
              <a:t>Extensive reading</a:t>
            </a:r>
            <a:r>
              <a:rPr lang="en-US" sz="2400" dirty="0">
                <a:solidFill>
                  <a:schemeClr val="accent6">
                    <a:lumMod val="75000"/>
                  </a:schemeClr>
                </a:solidFill>
                <a:latin typeface="Times New Roman" pitchFamily="18" charset="0"/>
                <a:cs typeface="Times New Roman" pitchFamily="18" charset="0"/>
              </a:rPr>
              <a:t> is an approach to </a:t>
            </a:r>
            <a:r>
              <a:rPr lang="en-US" sz="2400" u="sng" dirty="0">
                <a:solidFill>
                  <a:schemeClr val="accent6">
                    <a:lumMod val="75000"/>
                  </a:schemeClr>
                </a:solidFill>
                <a:latin typeface="Times New Roman" pitchFamily="18" charset="0"/>
                <a:cs typeface="Times New Roman" pitchFamily="18" charset="0"/>
                <a:hlinkClick r:id="rId2" tooltip="Language learning"/>
              </a:rPr>
              <a:t>language learning</a:t>
            </a:r>
            <a:r>
              <a:rPr lang="en-US" sz="2400" dirty="0">
                <a:solidFill>
                  <a:schemeClr val="accent6">
                    <a:lumMod val="75000"/>
                  </a:schemeClr>
                </a:solidFill>
                <a:latin typeface="Times New Roman" pitchFamily="18" charset="0"/>
                <a:cs typeface="Times New Roman" pitchFamily="18" charset="0"/>
              </a:rPr>
              <a:t>, including </a:t>
            </a:r>
            <a:r>
              <a:rPr lang="en-US" sz="2400" dirty="0">
                <a:solidFill>
                  <a:schemeClr val="accent6">
                    <a:lumMod val="75000"/>
                  </a:schemeClr>
                </a:solidFill>
                <a:latin typeface="Times New Roman" pitchFamily="18" charset="0"/>
                <a:cs typeface="Times New Roman" pitchFamily="18" charset="0"/>
                <a:hlinkClick r:id="rId3"/>
              </a:rPr>
              <a:t>foreign language</a:t>
            </a:r>
            <a:r>
              <a:rPr lang="en-US" sz="2400" dirty="0">
                <a:solidFill>
                  <a:schemeClr val="accent6">
                    <a:lumMod val="75000"/>
                  </a:schemeClr>
                </a:solidFill>
                <a:latin typeface="Times New Roman" pitchFamily="18" charset="0"/>
                <a:cs typeface="Times New Roman" pitchFamily="18" charset="0"/>
              </a:rPr>
              <a:t> learning, by the means of a large amount of reading.</a:t>
            </a:r>
          </a:p>
          <a:p>
            <a:pPr>
              <a:buNone/>
            </a:pPr>
            <a:endParaRPr lang="en-US" sz="2400" dirty="0">
              <a:solidFill>
                <a:schemeClr val="accent6">
                  <a:lumMod val="75000"/>
                </a:schemeClr>
              </a:solidFill>
              <a:latin typeface="Times New Roman" pitchFamily="18" charset="0"/>
              <a:cs typeface="Times New Roman" pitchFamily="18" charset="0"/>
            </a:endParaRPr>
          </a:p>
          <a:p>
            <a:r>
              <a:rPr lang="en-US" sz="2400" dirty="0">
                <a:solidFill>
                  <a:schemeClr val="accent6">
                    <a:lumMod val="75000"/>
                  </a:schemeClr>
                </a:solidFill>
                <a:latin typeface="Times New Roman" pitchFamily="18" charset="0"/>
                <a:cs typeface="Times New Roman" pitchFamily="18" charset="0"/>
              </a:rPr>
              <a:t>The learners view and review of unknown words in specific context will allow the learner to infer the word's meaning, and thus to learn unknown words.</a:t>
            </a:r>
          </a:p>
          <a:p>
            <a:pPr>
              <a:buNone/>
            </a:pPr>
            <a:endParaRPr lang="en-US" sz="2400" dirty="0">
              <a:solidFill>
                <a:schemeClr val="accent6">
                  <a:lumMod val="75000"/>
                </a:schemeClr>
              </a:solidFill>
              <a:latin typeface="Times New Roman" pitchFamily="18" charset="0"/>
              <a:cs typeface="Times New Roman" pitchFamily="18" charset="0"/>
            </a:endParaRPr>
          </a:p>
          <a:p>
            <a:r>
              <a:rPr lang="en-US" sz="2400" dirty="0">
                <a:solidFill>
                  <a:schemeClr val="accent6">
                    <a:lumMod val="75000"/>
                  </a:schemeClr>
                </a:solidFill>
                <a:latin typeface="Times New Roman" pitchFamily="18" charset="0"/>
                <a:cs typeface="Times New Roman" pitchFamily="18" charset="0"/>
              </a:rPr>
              <a:t>Extensive reading is contrasted with </a:t>
            </a:r>
            <a:r>
              <a:rPr lang="en-US" sz="2400" b="1" dirty="0">
                <a:solidFill>
                  <a:schemeClr val="accent6">
                    <a:lumMod val="75000"/>
                  </a:schemeClr>
                </a:solidFill>
                <a:latin typeface="Times New Roman" pitchFamily="18" charset="0"/>
                <a:cs typeface="Times New Roman" pitchFamily="18" charset="0"/>
              </a:rPr>
              <a:t>intensive reading</a:t>
            </a:r>
            <a:r>
              <a:rPr lang="en-US" sz="2400" dirty="0">
                <a:solidFill>
                  <a:schemeClr val="accent6">
                    <a:lumMod val="75000"/>
                  </a:schemeClr>
                </a:solidFill>
                <a:latin typeface="Times New Roman" pitchFamily="18" charset="0"/>
                <a:cs typeface="Times New Roman" pitchFamily="18" charset="0"/>
              </a:rPr>
              <a:t>, which is slow, careful reading of a small amount of difficult text</a:t>
            </a:r>
          </a:p>
          <a:p>
            <a:endParaRPr lang="en-US" sz="2400" dirty="0">
              <a:solidFill>
                <a:schemeClr val="accent6">
                  <a:lumMod val="75000"/>
                </a:schemeClr>
              </a:solidFill>
              <a:latin typeface="Times New Roman" pitchFamily="18" charset="0"/>
              <a:cs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61</TotalTime>
  <Words>824</Words>
  <Application>Microsoft Office PowerPoint</Application>
  <PresentationFormat>On-screen Show (4:3)</PresentationFormat>
  <Paragraphs>97</Paragraphs>
  <Slides>13</Slides>
  <Notes>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13</vt:i4>
      </vt:variant>
    </vt:vector>
  </HeadingPairs>
  <TitlesOfParts>
    <vt:vector size="22" baseType="lpstr">
      <vt:lpstr>Arial</vt:lpstr>
      <vt:lpstr>Arial Black</vt:lpstr>
      <vt:lpstr>Calibri</vt:lpstr>
      <vt:lpstr>Constantia</vt:lpstr>
      <vt:lpstr>Times New Roman</vt:lpstr>
      <vt:lpstr>Trebuchet MS</vt:lpstr>
      <vt:lpstr>Wingdings</vt:lpstr>
      <vt:lpstr>Wingdings 2</vt:lpstr>
      <vt:lpstr>Flow</vt:lpstr>
      <vt:lpstr>Ways we read…</vt:lpstr>
      <vt:lpstr>TEACHING OF ENGLISH LANGUAGE INVOVES DEVELOPMENT OF FOUR SKILLS</vt:lpstr>
      <vt:lpstr>SUB-SKILLS OF READING SKILL</vt:lpstr>
      <vt:lpstr>ACTIVITIES TO LEARN READING SKILL</vt:lpstr>
      <vt:lpstr>TYPES OF READING</vt:lpstr>
      <vt:lpstr>Ways we read </vt:lpstr>
      <vt:lpstr>PowerPoint Presentation</vt:lpstr>
      <vt:lpstr>PowerPoint Presentation</vt:lpstr>
      <vt:lpstr>Extensive reading</vt:lpstr>
      <vt:lpstr>PowerPoint Presentation</vt:lpstr>
      <vt:lpstr>Intensive reading</vt:lpstr>
      <vt:lpstr>PowerPoint Presentation</vt:lpstr>
      <vt:lpstr>PowerPoint Presentation</vt:lpstr>
    </vt:vector>
  </TitlesOfParts>
  <Company>Language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Ways we read…</dc:title>
  <dc:creator>English</dc:creator>
  <cp:lastModifiedBy>BKB COLLEGE</cp:lastModifiedBy>
  <cp:revision>21</cp:revision>
  <dcterms:created xsi:type="dcterms:W3CDTF">2011-03-24T17:48:26Z</dcterms:created>
  <dcterms:modified xsi:type="dcterms:W3CDTF">2021-06-08T13:27:51Z</dcterms:modified>
</cp:coreProperties>
</file>