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78" r:id="rId4"/>
    <p:sldId id="261" r:id="rId5"/>
    <p:sldId id="279" r:id="rId6"/>
    <p:sldId id="280" r:id="rId7"/>
    <p:sldId id="28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7" autoAdjust="0"/>
    <p:restoredTop sz="86434" autoAdjust="0"/>
  </p:normalViewPr>
  <p:slideViewPr>
    <p:cSldViewPr>
      <p:cViewPr varScale="1">
        <p:scale>
          <a:sx n="74" d="100"/>
          <a:sy n="74" d="100"/>
        </p:scale>
        <p:origin x="60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32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Act </a:t>
            </a:r>
            <a:r>
              <a:rPr lang="en-US" dirty="0" smtClean="0"/>
              <a:t>III and IV, </a:t>
            </a:r>
            <a:r>
              <a:rPr lang="en-US" dirty="0" err="1" smtClean="0"/>
              <a:t>Mrichchhakatika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 III: ‘The making of a Breach’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Charudatta</a:t>
            </a:r>
            <a:r>
              <a:rPr lang="en-US" dirty="0"/>
              <a:t> and </a:t>
            </a:r>
            <a:r>
              <a:rPr lang="en-US" dirty="0" err="1"/>
              <a:t>Maitreya</a:t>
            </a:r>
            <a:r>
              <a:rPr lang="en-US" dirty="0"/>
              <a:t> return home after midnight from a concert and go to sleep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Charudatta</a:t>
            </a:r>
            <a:r>
              <a:rPr lang="en-US" dirty="0"/>
              <a:t> appreciates the singer </a:t>
            </a:r>
            <a:r>
              <a:rPr lang="en-US" dirty="0" err="1"/>
              <a:t>Rebhila</a:t>
            </a:r>
            <a:r>
              <a:rPr lang="en-US" dirty="0"/>
              <a:t> and feels that the lute intensifies his passion of love for </a:t>
            </a:r>
            <a:r>
              <a:rPr lang="en-US" dirty="0" err="1"/>
              <a:t>Vasantasena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Maitreya</a:t>
            </a:r>
            <a:r>
              <a:rPr lang="en-US" dirty="0" smtClean="0"/>
              <a:t> </a:t>
            </a:r>
            <a:r>
              <a:rPr lang="en-US" dirty="0"/>
              <a:t>sleeps with </a:t>
            </a:r>
            <a:r>
              <a:rPr lang="en-US" dirty="0" err="1"/>
              <a:t>Vasantasena’s</a:t>
            </a:r>
            <a:r>
              <a:rPr lang="en-US" dirty="0"/>
              <a:t> deposit the golden casket in his hand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 III: ‘The making of a Breach’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Sharvilaka</a:t>
            </a:r>
            <a:r>
              <a:rPr lang="en-US" dirty="0"/>
              <a:t>, a poor Brahman, is in love with </a:t>
            </a:r>
            <a:r>
              <a:rPr lang="en-US" dirty="0" err="1"/>
              <a:t>Madanika</a:t>
            </a:r>
            <a:r>
              <a:rPr lang="en-US" dirty="0"/>
              <a:t>, a maid of </a:t>
            </a:r>
            <a:r>
              <a:rPr lang="en-US" dirty="0" err="1"/>
              <a:t>Vasantasena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He </a:t>
            </a:r>
            <a:r>
              <a:rPr lang="en-US" dirty="0"/>
              <a:t>is resolved to make money and make his beloved free from the bondage of </a:t>
            </a:r>
            <a:r>
              <a:rPr lang="en-US" dirty="0" err="1"/>
              <a:t>Vasantasena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He </a:t>
            </a:r>
            <a:r>
              <a:rPr lang="en-US" dirty="0"/>
              <a:t>makes a hole in the wall of the house of </a:t>
            </a:r>
            <a:r>
              <a:rPr lang="en-US" dirty="0" err="1"/>
              <a:t>Charudatta</a:t>
            </a:r>
            <a:r>
              <a:rPr lang="en-US" dirty="0"/>
              <a:t>, enters and steals the golden casket of </a:t>
            </a:r>
            <a:r>
              <a:rPr lang="en-US" dirty="0" err="1"/>
              <a:t>Vasantasena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Charudatta</a:t>
            </a:r>
            <a:r>
              <a:rPr lang="en-US" dirty="0" smtClean="0"/>
              <a:t> </a:t>
            </a:r>
            <a:r>
              <a:rPr lang="en-US" dirty="0"/>
              <a:t>wakes only to find that the casket is stolen. </a:t>
            </a:r>
            <a:endParaRPr lang="en-US" dirty="0" smtClean="0"/>
          </a:p>
          <a:p>
            <a:r>
              <a:rPr lang="en-US" dirty="0" smtClean="0"/>
              <a:t>Finally </a:t>
            </a:r>
            <a:r>
              <a:rPr lang="en-US" dirty="0"/>
              <a:t>his wife gives him her pearl necklace with which </a:t>
            </a:r>
            <a:r>
              <a:rPr lang="en-US" dirty="0" err="1"/>
              <a:t>Charudatta</a:t>
            </a:r>
            <a:r>
              <a:rPr lang="en-US" dirty="0"/>
              <a:t> pays back </a:t>
            </a:r>
            <a:r>
              <a:rPr lang="en-US" dirty="0" err="1"/>
              <a:t>Vasantasena’s</a:t>
            </a:r>
            <a:r>
              <a:rPr lang="en-US" dirty="0"/>
              <a:t> deposit.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96289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dirty="0"/>
              <a:t>Act IV: ‘</a:t>
            </a:r>
            <a:r>
              <a:rPr lang="en-US" dirty="0" err="1"/>
              <a:t>Madanika</a:t>
            </a:r>
            <a:r>
              <a:rPr lang="en-US" dirty="0"/>
              <a:t> and </a:t>
            </a:r>
            <a:r>
              <a:rPr lang="en-US" dirty="0" err="1"/>
              <a:t>Sarvilaka</a:t>
            </a:r>
            <a:r>
              <a:rPr lang="en-US" dirty="0"/>
              <a:t>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86400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/>
              <a:t>The story of </a:t>
            </a:r>
            <a:r>
              <a:rPr lang="en-US" dirty="0" err="1"/>
              <a:t>Madanika</a:t>
            </a:r>
            <a:r>
              <a:rPr lang="en-US" dirty="0"/>
              <a:t> and </a:t>
            </a:r>
            <a:r>
              <a:rPr lang="en-US" dirty="0" err="1"/>
              <a:t>Sarvilaka</a:t>
            </a:r>
            <a:r>
              <a:rPr lang="en-US" dirty="0"/>
              <a:t> constitutes the subplot of the play running with the main plot of </a:t>
            </a:r>
            <a:r>
              <a:rPr lang="en-US" dirty="0" err="1"/>
              <a:t>Charudatta</a:t>
            </a:r>
            <a:r>
              <a:rPr lang="en-US" dirty="0"/>
              <a:t> and </a:t>
            </a:r>
            <a:r>
              <a:rPr lang="en-US" dirty="0" err="1"/>
              <a:t>Vasantasena’s</a:t>
            </a:r>
            <a:r>
              <a:rPr lang="en-US" dirty="0"/>
              <a:t> love affair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At the same time the love theme of </a:t>
            </a:r>
            <a:r>
              <a:rPr lang="en-US" dirty="0" err="1"/>
              <a:t>Madanika</a:t>
            </a:r>
            <a:r>
              <a:rPr lang="en-US" dirty="0"/>
              <a:t> and </a:t>
            </a:r>
            <a:r>
              <a:rPr lang="en-US" dirty="0" err="1"/>
              <a:t>Sarvilaka</a:t>
            </a:r>
            <a:r>
              <a:rPr lang="en-US" dirty="0"/>
              <a:t> suggests a revolt against social convention, political and  religious establishment and a voice of the common against the powerful. </a:t>
            </a:r>
            <a:endParaRPr lang="en-US" dirty="0" smtClean="0"/>
          </a:p>
          <a:p>
            <a:pPr algn="just"/>
            <a:r>
              <a:rPr lang="en-US" dirty="0" smtClean="0"/>
              <a:t>Theft</a:t>
            </a:r>
            <a:r>
              <a:rPr lang="en-US" dirty="0"/>
              <a:t>, one of the sixty four arts in Indian tradition, is skillfully used here as a means of freedom.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 IV: ‘</a:t>
            </a:r>
            <a:r>
              <a:rPr lang="en-US" dirty="0" err="1"/>
              <a:t>Madanika</a:t>
            </a:r>
            <a:r>
              <a:rPr lang="en-US" dirty="0"/>
              <a:t> and </a:t>
            </a:r>
            <a:r>
              <a:rPr lang="en-US" dirty="0" err="1"/>
              <a:t>Sarvilaka</a:t>
            </a:r>
            <a:r>
              <a:rPr lang="en-US" dirty="0"/>
              <a:t>’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Sharvilaka</a:t>
            </a:r>
            <a:r>
              <a:rPr lang="en-US" dirty="0"/>
              <a:t> comes to </a:t>
            </a:r>
            <a:r>
              <a:rPr lang="en-US" dirty="0" err="1"/>
              <a:t>Vasantasena’s</a:t>
            </a:r>
            <a:r>
              <a:rPr lang="en-US" dirty="0"/>
              <a:t> house to make </a:t>
            </a:r>
            <a:r>
              <a:rPr lang="en-US" dirty="0" err="1"/>
              <a:t>Madanika</a:t>
            </a:r>
            <a:r>
              <a:rPr lang="en-US" dirty="0"/>
              <a:t> free from </a:t>
            </a:r>
            <a:r>
              <a:rPr lang="en-US" dirty="0" err="1"/>
              <a:t>Vasantasena</a:t>
            </a:r>
            <a:r>
              <a:rPr lang="en-US" dirty="0"/>
              <a:t>.  </a:t>
            </a:r>
            <a:endParaRPr lang="en-US" dirty="0" smtClean="0"/>
          </a:p>
          <a:p>
            <a:pPr algn="just"/>
            <a:r>
              <a:rPr lang="en-US" dirty="0" err="1" smtClean="0"/>
              <a:t>Vasantasena</a:t>
            </a:r>
            <a:r>
              <a:rPr lang="en-US" dirty="0" smtClean="0"/>
              <a:t> </a:t>
            </a:r>
            <a:r>
              <a:rPr lang="en-US" dirty="0"/>
              <a:t>overhears the facts concerning the theft of her gem-casket from </a:t>
            </a:r>
            <a:r>
              <a:rPr lang="en-US" dirty="0" err="1"/>
              <a:t>Charudatta's</a:t>
            </a:r>
            <a:r>
              <a:rPr lang="en-US" dirty="0"/>
              <a:t> house, gets relax that no one is hurt in the case stealing. </a:t>
            </a:r>
            <a:endParaRPr lang="en-US" dirty="0" smtClean="0"/>
          </a:p>
          <a:p>
            <a:pPr algn="just"/>
            <a:r>
              <a:rPr lang="en-US" dirty="0" err="1" smtClean="0"/>
              <a:t>Vasantasena</a:t>
            </a:r>
            <a:r>
              <a:rPr lang="en-US" dirty="0" smtClean="0"/>
              <a:t> </a:t>
            </a:r>
            <a:r>
              <a:rPr lang="en-US" dirty="0"/>
              <a:t>accepts the casket and gives </a:t>
            </a:r>
            <a:r>
              <a:rPr lang="en-US" dirty="0" err="1"/>
              <a:t>Madanika</a:t>
            </a:r>
            <a:r>
              <a:rPr lang="en-US" dirty="0"/>
              <a:t> her freedom and allows her to go with her lover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089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 IV: ‘</a:t>
            </a:r>
            <a:r>
              <a:rPr lang="en-US" dirty="0" err="1"/>
              <a:t>Madanika</a:t>
            </a:r>
            <a:r>
              <a:rPr lang="en-US" dirty="0"/>
              <a:t> and </a:t>
            </a:r>
            <a:r>
              <a:rPr lang="en-US" dirty="0" err="1"/>
              <a:t>Sarvilaka</a:t>
            </a:r>
            <a:r>
              <a:rPr lang="en-US" dirty="0"/>
              <a:t>’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As </a:t>
            </a:r>
            <a:r>
              <a:rPr lang="en-US" dirty="0" err="1"/>
              <a:t>Sharvilaka</a:t>
            </a:r>
            <a:r>
              <a:rPr lang="en-US" dirty="0"/>
              <a:t> leaves the house with his bride, he hears that his friend </a:t>
            </a:r>
            <a:r>
              <a:rPr lang="en-US" dirty="0" err="1"/>
              <a:t>Aryaka</a:t>
            </a:r>
            <a:r>
              <a:rPr lang="en-US" dirty="0"/>
              <a:t>, who had been imprisoned by the king, has escaped and is being pursued. </a:t>
            </a:r>
            <a:endParaRPr lang="en-US" dirty="0" smtClean="0"/>
          </a:p>
          <a:p>
            <a:pPr algn="just"/>
            <a:r>
              <a:rPr lang="en-US" dirty="0" err="1" smtClean="0"/>
              <a:t>Sharvilaka</a:t>
            </a:r>
            <a:r>
              <a:rPr lang="en-US" dirty="0" smtClean="0"/>
              <a:t> </a:t>
            </a:r>
            <a:r>
              <a:rPr lang="en-US" dirty="0"/>
              <a:t>departs to help him and joins the mass rebellion going against the tyrant King </a:t>
            </a:r>
            <a:r>
              <a:rPr lang="en-US" dirty="0" err="1"/>
              <a:t>Palaka</a:t>
            </a:r>
            <a:r>
              <a:rPr lang="en-US" dirty="0"/>
              <a:t>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04589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 IV: ‘</a:t>
            </a:r>
            <a:r>
              <a:rPr lang="en-US" dirty="0" err="1"/>
              <a:t>Madanika</a:t>
            </a:r>
            <a:r>
              <a:rPr lang="en-US" dirty="0"/>
              <a:t> and </a:t>
            </a:r>
            <a:r>
              <a:rPr lang="en-US" dirty="0" err="1"/>
              <a:t>Sarvilaka</a:t>
            </a:r>
            <a:r>
              <a:rPr lang="en-US" dirty="0"/>
              <a:t>’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Maitreya</a:t>
            </a:r>
            <a:r>
              <a:rPr lang="en-US" dirty="0"/>
              <a:t> comes to </a:t>
            </a:r>
            <a:r>
              <a:rPr lang="en-US" dirty="0" err="1"/>
              <a:t>Vasantasena’s</a:t>
            </a:r>
            <a:r>
              <a:rPr lang="en-US" dirty="0"/>
              <a:t> house with the pearl necklace of </a:t>
            </a:r>
            <a:r>
              <a:rPr lang="en-US" dirty="0" err="1"/>
              <a:t>Charudatta’a</a:t>
            </a:r>
            <a:r>
              <a:rPr lang="en-US" dirty="0"/>
              <a:t> wife, and pays back </a:t>
            </a:r>
            <a:r>
              <a:rPr lang="en-US" dirty="0" err="1"/>
              <a:t>Vasantasena</a:t>
            </a:r>
            <a:r>
              <a:rPr lang="en-US" dirty="0"/>
              <a:t> for her deposit the gem-casket. </a:t>
            </a:r>
            <a:endParaRPr lang="en-US" dirty="0" smtClean="0"/>
          </a:p>
          <a:p>
            <a:pPr algn="just"/>
            <a:r>
              <a:rPr lang="en-US" dirty="0" err="1" smtClean="0"/>
              <a:t>Vasantasena</a:t>
            </a:r>
            <a:r>
              <a:rPr lang="en-US" dirty="0" smtClean="0"/>
              <a:t> </a:t>
            </a:r>
            <a:r>
              <a:rPr lang="en-US" dirty="0"/>
              <a:t>accepts the necklace only to have an excuse for a visit to </a:t>
            </a:r>
            <a:r>
              <a:rPr lang="en-US" dirty="0" err="1"/>
              <a:t>Charudatta</a:t>
            </a:r>
            <a:r>
              <a:rPr lang="en-US" dirty="0"/>
              <a:t>.</a:t>
            </a:r>
          </a:p>
          <a:p>
            <a:endParaRPr lang="en-IN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58671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408</Words>
  <Application>Microsoft Office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Act III and IV, Mrichchhakatika</vt:lpstr>
      <vt:lpstr>Act III: ‘The making of a Breach’</vt:lpstr>
      <vt:lpstr>Act III: ‘The making of a Breach’</vt:lpstr>
      <vt:lpstr>Act IV: ‘Madanika and Sarvilaka’</vt:lpstr>
      <vt:lpstr>Act IV: ‘Madanika and Sarvilaka’</vt:lpstr>
      <vt:lpstr>Act IV: ‘Madanika and Sarvilaka’</vt:lpstr>
      <vt:lpstr>Act IV: ‘Madanika and Sarvilaka’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 Wise Summary of Mrichchhakatika of Sudraka</dc:title>
  <dc:creator>Admin</dc:creator>
  <cp:lastModifiedBy>Windows User</cp:lastModifiedBy>
  <cp:revision>66</cp:revision>
  <dcterms:created xsi:type="dcterms:W3CDTF">2019-08-20T04:29:16Z</dcterms:created>
  <dcterms:modified xsi:type="dcterms:W3CDTF">2021-11-20T16:55:33Z</dcterms:modified>
</cp:coreProperties>
</file>