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8" r:id="rId5"/>
    <p:sldId id="271" r:id="rId6"/>
    <p:sldId id="272" r:id="rId7"/>
    <p:sldId id="273" r:id="rId8"/>
    <p:sldId id="274" r:id="rId9"/>
    <p:sldId id="275" r:id="rId10"/>
    <p:sldId id="279"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434" autoAdjust="0"/>
  </p:normalViewPr>
  <p:slideViewPr>
    <p:cSldViewPr>
      <p:cViewPr varScale="1">
        <p:scale>
          <a:sx n="74" d="100"/>
          <a:sy n="74" d="100"/>
        </p:scale>
        <p:origin x="606" y="72"/>
      </p:cViewPr>
      <p:guideLst>
        <p:guide orient="horz" pos="2160"/>
        <p:guide pos="2880"/>
      </p:guideLst>
    </p:cSldViewPr>
  </p:slideViewPr>
  <p:outlineViewPr>
    <p:cViewPr>
      <p:scale>
        <a:sx n="33" d="100"/>
        <a:sy n="33" d="100"/>
      </p:scale>
      <p:origin x="0" y="-332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BD71FB-23FB-45C8-902B-E2C7905F56E7}"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6E9D-1FF8-4AE6-AD03-79005F58BE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BD71FB-23FB-45C8-902B-E2C7905F56E7}" type="datetimeFigureOut">
              <a:rPr lang="en-US" smtClean="0"/>
              <a:pPr/>
              <a:t>11/20/2021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C6E9D-1FF8-4AE6-AD03-79005F58BE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Act </a:t>
            </a:r>
            <a:r>
              <a:rPr lang="en-US" dirty="0" smtClean="0"/>
              <a:t>I, </a:t>
            </a:r>
            <a:r>
              <a:rPr lang="en-US" dirty="0" err="1" smtClean="0"/>
              <a:t>Mrichchhakatika</a:t>
            </a:r>
            <a:endParaRPr lang="en-US" dirty="0"/>
          </a:p>
        </p:txBody>
      </p:sp>
      <p:sp>
        <p:nvSpPr>
          <p:cNvPr id="3" name="Subtitle 2"/>
          <p:cNvSpPr>
            <a:spLocks noGrp="1"/>
          </p:cNvSpPr>
          <p:nvPr>
            <p:ph type="subTitle" idx="1"/>
          </p:nvPr>
        </p:nvSpPr>
        <p:spPr/>
        <p:txBody>
          <a:bodyPr>
            <a:normAutofit/>
          </a:bodyPr>
          <a:lstStyle/>
          <a:p>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30" b="1" dirty="0"/>
              <a:t>Act I : ‘Depositing of the Ornament’ continues…</a:t>
            </a:r>
            <a:br>
              <a:rPr lang="en-US" sz="2530" b="1" dirty="0"/>
            </a:br>
            <a:r>
              <a:rPr lang="en-US" sz="2530" b="1" dirty="0"/>
              <a:t>the characters of Vita and </a:t>
            </a:r>
            <a:r>
              <a:rPr lang="en-US" sz="2530" b="1" dirty="0" err="1"/>
              <a:t>Cheta</a:t>
            </a:r>
            <a:r>
              <a:rPr lang="en-US" sz="2530" b="1" dirty="0"/>
              <a:t>…</a:t>
            </a:r>
            <a:endParaRPr lang="en-IN" sz="2530" dirty="0"/>
          </a:p>
        </p:txBody>
      </p:sp>
      <p:sp>
        <p:nvSpPr>
          <p:cNvPr id="3" name="Content Placeholder 2"/>
          <p:cNvSpPr>
            <a:spLocks noGrp="1"/>
          </p:cNvSpPr>
          <p:nvPr>
            <p:ph idx="1"/>
          </p:nvPr>
        </p:nvSpPr>
        <p:spPr/>
        <p:txBody>
          <a:bodyPr>
            <a:normAutofit fontScale="92500" lnSpcReduction="20000"/>
          </a:bodyPr>
          <a:lstStyle/>
          <a:p>
            <a:r>
              <a:rPr lang="en-US" dirty="0"/>
              <a:t>In reality he lets her to escape from the clutches of </a:t>
            </a:r>
            <a:r>
              <a:rPr lang="en-US" dirty="0" err="1"/>
              <a:t>Sakara</a:t>
            </a:r>
            <a:r>
              <a:rPr lang="en-US" dirty="0"/>
              <a:t> understanding that a jewel unites with a jewel referring to her relation with </a:t>
            </a:r>
            <a:r>
              <a:rPr lang="en-US" dirty="0" err="1"/>
              <a:t>Charudatta</a:t>
            </a:r>
            <a:r>
              <a:rPr lang="en-US" dirty="0" smtClean="0"/>
              <a:t>.</a:t>
            </a:r>
          </a:p>
          <a:p>
            <a:r>
              <a:rPr lang="en-US" dirty="0" smtClean="0"/>
              <a:t>He </a:t>
            </a:r>
            <a:r>
              <a:rPr lang="en-US" dirty="0"/>
              <a:t>appreciates </a:t>
            </a:r>
            <a:r>
              <a:rPr lang="en-US" dirty="0" err="1"/>
              <a:t>Charudatta’s</a:t>
            </a:r>
            <a:r>
              <a:rPr lang="en-US" dirty="0"/>
              <a:t> virtues and says that though they are armed with real weapons but are conquered by the virtues of </a:t>
            </a:r>
            <a:r>
              <a:rPr lang="en-US" dirty="0" err="1"/>
              <a:t>Charudatta</a:t>
            </a:r>
            <a:r>
              <a:rPr lang="en-US" dirty="0"/>
              <a:t> and decides to leave his house. </a:t>
            </a:r>
            <a:endParaRPr lang="en-US" dirty="0" smtClean="0"/>
          </a:p>
          <a:p>
            <a:r>
              <a:rPr lang="en-US" dirty="0" smtClean="0"/>
              <a:t>He </a:t>
            </a:r>
            <a:r>
              <a:rPr lang="en-US" dirty="0"/>
              <a:t>tries to make </a:t>
            </a:r>
            <a:r>
              <a:rPr lang="en-US" dirty="0" err="1"/>
              <a:t>Sakara</a:t>
            </a:r>
            <a:r>
              <a:rPr lang="en-US" dirty="0"/>
              <a:t> understand that only an animal can be held by means of force but a woman by heart. Finally they depart from </a:t>
            </a:r>
            <a:r>
              <a:rPr lang="en-US" dirty="0" err="1"/>
              <a:t>Charudatta’s</a:t>
            </a:r>
            <a:r>
              <a:rPr lang="en-US" dirty="0"/>
              <a:t> house.  </a:t>
            </a:r>
          </a:p>
          <a:p>
            <a:endParaRPr lang="en-IN" dirty="0"/>
          </a:p>
        </p:txBody>
      </p:sp>
    </p:spTree>
    <p:extLst>
      <p:ext uri="{BB962C8B-B14F-4D97-AF65-F5344CB8AC3E}">
        <p14:creationId xmlns:p14="http://schemas.microsoft.com/office/powerpoint/2010/main" val="464259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2800" b="1" dirty="0"/>
              <a:t>Act I : ‘Depositing of the Ornament’ continues…</a:t>
            </a:r>
          </a:p>
        </p:txBody>
      </p:sp>
      <p:sp>
        <p:nvSpPr>
          <p:cNvPr id="3" name="Content Placeholder 2"/>
          <p:cNvSpPr>
            <a:spLocks noGrp="1"/>
          </p:cNvSpPr>
          <p:nvPr>
            <p:ph idx="1"/>
          </p:nvPr>
        </p:nvSpPr>
        <p:spPr>
          <a:xfrm>
            <a:off x="457200" y="762000"/>
            <a:ext cx="8229600" cy="5638800"/>
          </a:xfrm>
        </p:spPr>
        <p:txBody>
          <a:bodyPr>
            <a:normAutofit fontScale="77500" lnSpcReduction="20000"/>
          </a:bodyPr>
          <a:lstStyle/>
          <a:p>
            <a:pPr algn="just"/>
            <a:r>
              <a:rPr lang="en-US" dirty="0"/>
              <a:t>After </a:t>
            </a:r>
            <a:r>
              <a:rPr lang="en-US" dirty="0" err="1"/>
              <a:t>Sakara’s</a:t>
            </a:r>
            <a:r>
              <a:rPr lang="en-US" dirty="0"/>
              <a:t> departure, </a:t>
            </a:r>
            <a:r>
              <a:rPr lang="en-US" dirty="0" err="1"/>
              <a:t>Vasantasena</a:t>
            </a:r>
            <a:r>
              <a:rPr lang="en-US" dirty="0"/>
              <a:t> appears before </a:t>
            </a:r>
            <a:r>
              <a:rPr lang="en-US" dirty="0" err="1"/>
              <a:t>Charudatta</a:t>
            </a:r>
            <a:r>
              <a:rPr lang="en-US" dirty="0"/>
              <a:t> and seeks pardon for her intrusion</a:t>
            </a:r>
            <a:r>
              <a:rPr lang="en-US" dirty="0" smtClean="0"/>
              <a:t>.</a:t>
            </a:r>
          </a:p>
          <a:p>
            <a:pPr algn="just"/>
            <a:r>
              <a:rPr lang="en-US" dirty="0" smtClean="0"/>
              <a:t> </a:t>
            </a:r>
            <a:r>
              <a:rPr lang="en-US" dirty="0" err="1"/>
              <a:t>Charudatta</a:t>
            </a:r>
            <a:r>
              <a:rPr lang="en-US" dirty="0"/>
              <a:t>, who considers her a goddess to be worshipped, seeks pardon for not </a:t>
            </a:r>
            <a:r>
              <a:rPr lang="en-US" dirty="0" err="1"/>
              <a:t>recognising</a:t>
            </a:r>
            <a:r>
              <a:rPr lang="en-US" dirty="0"/>
              <a:t> and treating her like a servant</a:t>
            </a:r>
            <a:r>
              <a:rPr lang="en-US" dirty="0" smtClean="0"/>
              <a:t>.</a:t>
            </a:r>
          </a:p>
          <a:p>
            <a:pPr algn="just"/>
            <a:r>
              <a:rPr lang="en-US" dirty="0" err="1" smtClean="0"/>
              <a:t>Vidhusaka</a:t>
            </a:r>
            <a:r>
              <a:rPr lang="en-US" dirty="0" smtClean="0"/>
              <a:t> </a:t>
            </a:r>
            <a:r>
              <a:rPr lang="en-US" dirty="0"/>
              <a:t>calls them two paddy fields saluting each other and calls himself a camel-colt’s knee</a:t>
            </a:r>
            <a:r>
              <a:rPr lang="en-US" dirty="0" smtClean="0"/>
              <a:t>.</a:t>
            </a:r>
          </a:p>
          <a:p>
            <a:pPr algn="just"/>
            <a:r>
              <a:rPr lang="en-US" dirty="0" err="1" smtClean="0"/>
              <a:t>Vasantasena</a:t>
            </a:r>
            <a:r>
              <a:rPr lang="en-US" dirty="0" smtClean="0"/>
              <a:t> </a:t>
            </a:r>
            <a:r>
              <a:rPr lang="en-US" dirty="0"/>
              <a:t>wants permission from </a:t>
            </a:r>
            <a:r>
              <a:rPr lang="en-US" dirty="0" err="1"/>
              <a:t>Charudatta</a:t>
            </a:r>
            <a:r>
              <a:rPr lang="en-US" dirty="0"/>
              <a:t> to keep her golden casket full of ornaments in his house</a:t>
            </a:r>
            <a:r>
              <a:rPr lang="en-US" dirty="0" smtClean="0"/>
              <a:t>.</a:t>
            </a:r>
          </a:p>
          <a:p>
            <a:pPr algn="just"/>
            <a:r>
              <a:rPr lang="en-US" dirty="0" err="1" smtClean="0"/>
              <a:t>Charudatta</a:t>
            </a:r>
            <a:r>
              <a:rPr lang="en-US" dirty="0" smtClean="0"/>
              <a:t> </a:t>
            </a:r>
            <a:r>
              <a:rPr lang="en-US" dirty="0"/>
              <a:t>says that his house is not a fit place for keeping a deposit. </a:t>
            </a:r>
            <a:endParaRPr lang="en-US" dirty="0" smtClean="0"/>
          </a:p>
          <a:p>
            <a:pPr algn="just"/>
            <a:r>
              <a:rPr lang="en-US" dirty="0" err="1" smtClean="0"/>
              <a:t>Vasantasena</a:t>
            </a:r>
            <a:r>
              <a:rPr lang="en-US" dirty="0" smtClean="0"/>
              <a:t> </a:t>
            </a:r>
            <a:r>
              <a:rPr lang="en-US" dirty="0"/>
              <a:t>says that deposits are entrusted to persons, not to houses. </a:t>
            </a:r>
            <a:r>
              <a:rPr lang="en-US" dirty="0" err="1"/>
              <a:t>Charudatta</a:t>
            </a:r>
            <a:r>
              <a:rPr lang="en-US" dirty="0"/>
              <a:t> </a:t>
            </a:r>
            <a:r>
              <a:rPr lang="en-US" dirty="0" smtClean="0"/>
              <a:t>agrees </a:t>
            </a:r>
            <a:r>
              <a:rPr lang="en-US" dirty="0"/>
              <a:t>to keep her deposit and escorts her to her home ensuring her safety. Here the Act I entitled ‘Depositing of the Ornaments’ ends.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Mrichchhakatika</a:t>
            </a:r>
            <a:r>
              <a:rPr lang="en-US" dirty="0"/>
              <a:t>  -- Separate titles for every Act</a:t>
            </a:r>
          </a:p>
        </p:txBody>
      </p:sp>
      <p:sp>
        <p:nvSpPr>
          <p:cNvPr id="3" name="Content Placeholder 2"/>
          <p:cNvSpPr>
            <a:spLocks noGrp="1"/>
          </p:cNvSpPr>
          <p:nvPr>
            <p:ph idx="1"/>
          </p:nvPr>
        </p:nvSpPr>
        <p:spPr/>
        <p:txBody>
          <a:bodyPr>
            <a:normAutofit/>
          </a:bodyPr>
          <a:lstStyle/>
          <a:p>
            <a:pPr algn="just"/>
            <a:r>
              <a:rPr lang="en-US" dirty="0" err="1"/>
              <a:t>Mrichchhakatika</a:t>
            </a:r>
            <a:r>
              <a:rPr lang="en-US" dirty="0"/>
              <a:t>  is probable the first in the history of Sanskrit Drama or in Indian theatrical tradition to have separate titles for each act as it is found in the plays of Brecht the twentieth century German playwright.</a:t>
            </a:r>
          </a:p>
          <a:p>
            <a:pPr algn="just"/>
            <a:r>
              <a:rPr lang="en-US" dirty="0"/>
              <a:t>Brecht gave the titles in the beginning of the acts while </a:t>
            </a:r>
            <a:r>
              <a:rPr lang="en-US" dirty="0" err="1"/>
              <a:t>Sudraka</a:t>
            </a:r>
            <a:r>
              <a:rPr lang="en-US" dirty="0"/>
              <a:t> gave the titles at the end of the acts in </a:t>
            </a:r>
            <a:r>
              <a:rPr lang="en-US" dirty="0" err="1"/>
              <a:t>Mrichchhakatika</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Act I </a:t>
            </a:r>
            <a:endParaRPr lang="en-IN"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                   </a:t>
            </a:r>
            <a:r>
              <a:rPr lang="en-US" dirty="0"/>
              <a:t>‘Depositing of the Ornament’</a:t>
            </a:r>
            <a:endParaRPr lang="en-IN" dirty="0"/>
          </a:p>
        </p:txBody>
      </p:sp>
    </p:spTree>
    <p:extLst>
      <p:ext uri="{BB962C8B-B14F-4D97-AF65-F5344CB8AC3E}">
        <p14:creationId xmlns:p14="http://schemas.microsoft.com/office/powerpoint/2010/main" val="1467932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Act I : ‘Depositing of the Ornament</a:t>
            </a:r>
            <a:r>
              <a:rPr lang="en-US" dirty="0" smtClean="0"/>
              <a:t>’</a:t>
            </a:r>
            <a:br>
              <a:rPr lang="en-US" dirty="0" smtClean="0"/>
            </a:br>
            <a:r>
              <a:rPr lang="en-US" dirty="0" err="1" smtClean="0"/>
              <a:t>Vidhusaka</a:t>
            </a:r>
            <a:r>
              <a:rPr lang="en-US" dirty="0" smtClean="0"/>
              <a:t> is introduced</a:t>
            </a:r>
            <a:endParaRPr lang="en-US" dirty="0"/>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pPr algn="just"/>
            <a:r>
              <a:rPr lang="en-US" dirty="0"/>
              <a:t>After the prologue the first act introduces the audience with the </a:t>
            </a:r>
            <a:r>
              <a:rPr lang="en-US" dirty="0" err="1"/>
              <a:t>Vidhusaka</a:t>
            </a:r>
            <a:r>
              <a:rPr lang="en-US" dirty="0"/>
              <a:t> of the </a:t>
            </a:r>
            <a:r>
              <a:rPr lang="en-US" dirty="0" smtClean="0"/>
              <a:t>play.</a:t>
            </a:r>
          </a:p>
          <a:p>
            <a:pPr algn="just"/>
            <a:r>
              <a:rPr lang="en-US" dirty="0" err="1" smtClean="0"/>
              <a:t>Vidhusaka</a:t>
            </a:r>
            <a:r>
              <a:rPr lang="en-US" dirty="0" smtClean="0"/>
              <a:t> is </a:t>
            </a:r>
            <a:r>
              <a:rPr lang="en-US" dirty="0"/>
              <a:t>a stock character of Sanskrit theatre, well known for witty dialogue, jocular speech, ugly appearance, fanciful costume and eccentric gestures. </a:t>
            </a:r>
            <a:endParaRPr lang="en-US" dirty="0" smtClean="0"/>
          </a:p>
          <a:p>
            <a:pPr algn="just"/>
            <a:r>
              <a:rPr lang="en-US" dirty="0" smtClean="0"/>
              <a:t>He </a:t>
            </a:r>
            <a:r>
              <a:rPr lang="en-US" dirty="0"/>
              <a:t>is intelligent and confidante and counsellor of the hero. </a:t>
            </a:r>
            <a:endParaRPr lang="en-US" dirty="0" smtClean="0"/>
          </a:p>
          <a:p>
            <a:pPr algn="just"/>
            <a:r>
              <a:rPr lang="en-US" dirty="0" smtClean="0"/>
              <a:t>In </a:t>
            </a:r>
            <a:r>
              <a:rPr lang="en-US" dirty="0"/>
              <a:t>a traditional Sanskrit play </a:t>
            </a:r>
            <a:r>
              <a:rPr lang="en-US" dirty="0" err="1"/>
              <a:t>Vidhusaka</a:t>
            </a:r>
            <a:r>
              <a:rPr lang="en-US" dirty="0"/>
              <a:t> allows himself to be the subject of ridicule and with his witty speech </a:t>
            </a:r>
            <a:r>
              <a:rPr lang="en-US" dirty="0" err="1"/>
              <a:t>Vidhusaka</a:t>
            </a:r>
            <a:r>
              <a:rPr lang="en-US" dirty="0"/>
              <a:t> becomes the humorous companion of the hero. </a:t>
            </a:r>
            <a:endParaRPr lang="en-US" dirty="0" smtClean="0"/>
          </a:p>
          <a:p>
            <a:pPr algn="just"/>
            <a:r>
              <a:rPr lang="en-US" dirty="0" err="1" smtClean="0"/>
              <a:t>Vidhusaka</a:t>
            </a:r>
            <a:r>
              <a:rPr lang="en-US" dirty="0" smtClean="0"/>
              <a:t> </a:t>
            </a:r>
            <a:r>
              <a:rPr lang="en-US" dirty="0"/>
              <a:t>also freely makes satirical comments on religious institutions, political authorities and social customs. </a:t>
            </a:r>
            <a:endParaRPr lang="en-US" dirty="0" smtClean="0"/>
          </a:p>
          <a:p>
            <a:pPr algn="just"/>
            <a:r>
              <a:rPr lang="en-US" dirty="0" smtClean="0"/>
              <a:t>In  </a:t>
            </a:r>
            <a:r>
              <a:rPr lang="en-US" dirty="0" err="1"/>
              <a:t>Mrichchhakatika</a:t>
            </a:r>
            <a:r>
              <a:rPr lang="en-US" dirty="0"/>
              <a:t> </a:t>
            </a:r>
            <a:r>
              <a:rPr lang="en-US" dirty="0" err="1"/>
              <a:t>Maitreya</a:t>
            </a:r>
            <a:r>
              <a:rPr lang="en-US" dirty="0"/>
              <a:t>, the friend and companion of </a:t>
            </a:r>
            <a:r>
              <a:rPr lang="en-US" dirty="0" err="1"/>
              <a:t>Charudatta</a:t>
            </a:r>
            <a:r>
              <a:rPr lang="en-US" dirty="0"/>
              <a:t>, appears the </a:t>
            </a:r>
            <a:r>
              <a:rPr lang="en-US" dirty="0" err="1"/>
              <a:t>Vidhasaka</a:t>
            </a:r>
            <a:r>
              <a:rPr lang="en-US" dirty="0"/>
              <a:t> of the play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570" dirty="0"/>
              <a:t>Act I : ‘Depositing of the </a:t>
            </a:r>
            <a:r>
              <a:rPr lang="en-US" sz="2570" dirty="0" smtClean="0"/>
              <a:t>Ornament’ continues…</a:t>
            </a:r>
            <a:br>
              <a:rPr lang="en-US" sz="2570" dirty="0" smtClean="0"/>
            </a:br>
            <a:r>
              <a:rPr lang="en-US" sz="2570" dirty="0" err="1" smtClean="0"/>
              <a:t>Charudatta</a:t>
            </a:r>
            <a:r>
              <a:rPr lang="en-US" sz="2570" dirty="0" smtClean="0"/>
              <a:t> the hero is introduced</a:t>
            </a:r>
            <a:endParaRPr lang="en-US" sz="2570" dirty="0"/>
          </a:p>
        </p:txBody>
      </p:sp>
      <p:sp>
        <p:nvSpPr>
          <p:cNvPr id="3" name="Content Placeholder 2"/>
          <p:cNvSpPr>
            <a:spLocks noGrp="1"/>
          </p:cNvSpPr>
          <p:nvPr>
            <p:ph idx="1"/>
          </p:nvPr>
        </p:nvSpPr>
        <p:spPr>
          <a:xfrm>
            <a:off x="457200" y="1371600"/>
            <a:ext cx="8229600" cy="5181600"/>
          </a:xfrm>
        </p:spPr>
        <p:txBody>
          <a:bodyPr>
            <a:normAutofit/>
          </a:bodyPr>
          <a:lstStyle/>
          <a:p>
            <a:pPr algn="just"/>
            <a:r>
              <a:rPr lang="en-US" dirty="0"/>
              <a:t>The first act also introduces the audience with </a:t>
            </a:r>
            <a:r>
              <a:rPr lang="en-US" dirty="0" err="1"/>
              <a:t>Charudatta</a:t>
            </a:r>
            <a:r>
              <a:rPr lang="en-US" dirty="0"/>
              <a:t> the </a:t>
            </a:r>
            <a:r>
              <a:rPr lang="en-US" dirty="0" smtClean="0"/>
              <a:t>hero of the play </a:t>
            </a:r>
            <a:r>
              <a:rPr lang="en-US" dirty="0" err="1" smtClean="0"/>
              <a:t>Mrichchhakatika</a:t>
            </a:r>
            <a:r>
              <a:rPr lang="en-US" dirty="0" smtClean="0"/>
              <a:t>.</a:t>
            </a:r>
          </a:p>
          <a:p>
            <a:pPr algn="just"/>
            <a:r>
              <a:rPr lang="en-US" dirty="0" err="1" smtClean="0"/>
              <a:t>Charudatta</a:t>
            </a:r>
            <a:r>
              <a:rPr lang="en-US" dirty="0" smtClean="0"/>
              <a:t>, like the conventional </a:t>
            </a:r>
            <a:r>
              <a:rPr lang="en-US" dirty="0"/>
              <a:t>hero of a Sanskrit </a:t>
            </a:r>
            <a:r>
              <a:rPr lang="en-US" dirty="0" smtClean="0"/>
              <a:t>play </a:t>
            </a:r>
            <a:r>
              <a:rPr lang="en-US" dirty="0"/>
              <a:t>is polite, noble, virtuous, good-natured and a lover of art and beauty. </a:t>
            </a:r>
            <a:endParaRPr lang="en-US" dirty="0" smtClean="0"/>
          </a:p>
          <a:p>
            <a:pPr algn="just"/>
            <a:r>
              <a:rPr lang="en-US" dirty="0" err="1" smtClean="0"/>
              <a:t>Charudatta</a:t>
            </a:r>
            <a:r>
              <a:rPr lang="en-US" dirty="0" smtClean="0"/>
              <a:t> </a:t>
            </a:r>
            <a:r>
              <a:rPr lang="en-US" dirty="0"/>
              <a:t>was once a powerful businessman of </a:t>
            </a:r>
            <a:r>
              <a:rPr lang="en-US" dirty="0" err="1"/>
              <a:t>Ujjayini</a:t>
            </a:r>
            <a:r>
              <a:rPr lang="en-US" dirty="0"/>
              <a:t>, but now a poor Brahman because of his virtues and for his donation of his wealth to the needy people.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2450" dirty="0"/>
              <a:t>Act I : ‘Depositing of the </a:t>
            </a:r>
            <a:r>
              <a:rPr lang="en-US" sz="2450" dirty="0" smtClean="0"/>
              <a:t>Ornament</a:t>
            </a:r>
            <a:r>
              <a:rPr lang="en-US" sz="2450" dirty="0"/>
              <a:t>’ continues</a:t>
            </a:r>
            <a:r>
              <a:rPr lang="en-US" sz="2450" dirty="0" smtClean="0"/>
              <a:t>…</a:t>
            </a:r>
            <a:br>
              <a:rPr lang="en-US" sz="2450" dirty="0" smtClean="0"/>
            </a:br>
            <a:r>
              <a:rPr lang="en-US" sz="2450" dirty="0" smtClean="0"/>
              <a:t>The theme of poverty is developed</a:t>
            </a:r>
            <a:endParaRPr lang="en-US" sz="2450" dirty="0"/>
          </a:p>
        </p:txBody>
      </p:sp>
      <p:sp>
        <p:nvSpPr>
          <p:cNvPr id="3" name="Content Placeholder 2"/>
          <p:cNvSpPr>
            <a:spLocks noGrp="1"/>
          </p:cNvSpPr>
          <p:nvPr>
            <p:ph idx="1"/>
          </p:nvPr>
        </p:nvSpPr>
        <p:spPr>
          <a:xfrm>
            <a:off x="457200" y="1524000"/>
            <a:ext cx="8229600" cy="4602163"/>
          </a:xfrm>
        </p:spPr>
        <p:txBody>
          <a:bodyPr>
            <a:normAutofit fontScale="92500" lnSpcReduction="20000"/>
          </a:bodyPr>
          <a:lstStyle/>
          <a:p>
            <a:pPr algn="just"/>
            <a:r>
              <a:rPr lang="en-US" sz="2400" dirty="0"/>
              <a:t>In the first act, after the prologue, </a:t>
            </a:r>
            <a:r>
              <a:rPr lang="en-US" sz="2400" dirty="0" err="1"/>
              <a:t>Charudatta</a:t>
            </a:r>
            <a:r>
              <a:rPr lang="en-US" sz="2400" dirty="0"/>
              <a:t> and </a:t>
            </a:r>
            <a:r>
              <a:rPr lang="en-US" sz="2400" dirty="0" err="1"/>
              <a:t>Maitreya</a:t>
            </a:r>
            <a:r>
              <a:rPr lang="en-US" sz="2400" dirty="0"/>
              <a:t> are seen in a conversation</a:t>
            </a:r>
            <a:r>
              <a:rPr lang="en-US" sz="2400" dirty="0" smtClean="0"/>
              <a:t>.</a:t>
            </a:r>
          </a:p>
          <a:p>
            <a:pPr algn="just"/>
            <a:r>
              <a:rPr lang="en-US" sz="2400" dirty="0" smtClean="0"/>
              <a:t> </a:t>
            </a:r>
            <a:r>
              <a:rPr lang="en-US" sz="2400" dirty="0" err="1"/>
              <a:t>Maitreya</a:t>
            </a:r>
            <a:r>
              <a:rPr lang="en-US" sz="2400" dirty="0"/>
              <a:t> hands over to </a:t>
            </a:r>
            <a:r>
              <a:rPr lang="en-US" sz="2400" dirty="0" err="1"/>
              <a:t>Charudatta</a:t>
            </a:r>
            <a:r>
              <a:rPr lang="en-US" sz="2400" dirty="0"/>
              <a:t> the clock scented with the blossoms of Jasmine flower given by one of his friends</a:t>
            </a:r>
            <a:r>
              <a:rPr lang="en-US" sz="2400" dirty="0" smtClean="0"/>
              <a:t>.</a:t>
            </a:r>
          </a:p>
          <a:p>
            <a:pPr algn="just"/>
            <a:r>
              <a:rPr lang="en-US" sz="2400" dirty="0" smtClean="0"/>
              <a:t> </a:t>
            </a:r>
            <a:r>
              <a:rPr lang="en-US" sz="2400" dirty="0"/>
              <a:t>Highlighting his pathetic condition </a:t>
            </a:r>
            <a:r>
              <a:rPr lang="en-US" sz="2400" dirty="0" err="1"/>
              <a:t>Charudatta</a:t>
            </a:r>
            <a:r>
              <a:rPr lang="en-US" sz="2400" dirty="0"/>
              <a:t> says that a rich man, if reduced to poverty, lives like a dead man. He prefers death to poverty because for him death gives temporary pain but poverty gives unending misery. </a:t>
            </a:r>
            <a:endParaRPr lang="en-US" sz="2400" dirty="0" smtClean="0"/>
          </a:p>
          <a:p>
            <a:pPr algn="just"/>
            <a:r>
              <a:rPr lang="en-US" sz="2400" dirty="0" smtClean="0"/>
              <a:t>He </a:t>
            </a:r>
            <a:r>
              <a:rPr lang="en-US" sz="2400" dirty="0"/>
              <a:t>further says that loss of money leads to loss of friends and guests and that loss is the cause of his misery. So </a:t>
            </a:r>
            <a:r>
              <a:rPr lang="en-US" sz="2400" dirty="0" err="1"/>
              <a:t>Charudatta</a:t>
            </a:r>
            <a:r>
              <a:rPr lang="en-US" sz="2400" dirty="0"/>
              <a:t> calls pennilessness the abode of all sorts of misfortunes, abode of anxiety and the source of highest insult.  </a:t>
            </a:r>
          </a:p>
          <a:p>
            <a:pPr algn="just"/>
            <a:r>
              <a:rPr lang="en-US" sz="2400" dirty="0"/>
              <a:t>Both of them go for holy meditation.</a:t>
            </a:r>
          </a:p>
          <a:p>
            <a:pPr algn="just"/>
            <a:r>
              <a:rPr lang="en-US" sz="2400" dirty="0"/>
              <a:t>Offstage, the cry is heard ‘Stay, </a:t>
            </a:r>
            <a:r>
              <a:rPr lang="en-US" sz="2400" dirty="0" err="1"/>
              <a:t>Vasantasena</a:t>
            </a:r>
            <a:r>
              <a:rPr lang="en-US" sz="2400" dirty="0"/>
              <a:t>, stay.’</a:t>
            </a:r>
          </a:p>
          <a:p>
            <a:pPr algn="just"/>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460" dirty="0"/>
              <a:t>Act I : ‘Depositing of the Ornament’ continues</a:t>
            </a:r>
            <a:r>
              <a:rPr lang="en-US" sz="2460" dirty="0" smtClean="0"/>
              <a:t>…</a:t>
            </a:r>
            <a:br>
              <a:rPr lang="en-US" sz="2460" dirty="0" smtClean="0"/>
            </a:br>
            <a:r>
              <a:rPr lang="en-US" sz="2460" dirty="0" err="1" smtClean="0"/>
              <a:t>Vasantasena</a:t>
            </a:r>
            <a:r>
              <a:rPr lang="en-US" sz="2460" dirty="0" smtClean="0"/>
              <a:t> the heroine is introduced</a:t>
            </a:r>
            <a:endParaRPr lang="en-US" sz="2460" dirty="0"/>
          </a:p>
        </p:txBody>
      </p:sp>
      <p:sp>
        <p:nvSpPr>
          <p:cNvPr id="3" name="Content Placeholder 2"/>
          <p:cNvSpPr>
            <a:spLocks noGrp="1"/>
          </p:cNvSpPr>
          <p:nvPr>
            <p:ph idx="1"/>
          </p:nvPr>
        </p:nvSpPr>
        <p:spPr>
          <a:xfrm>
            <a:off x="457200" y="1600200"/>
            <a:ext cx="8229600" cy="4525963"/>
          </a:xfrm>
        </p:spPr>
        <p:txBody>
          <a:bodyPr>
            <a:normAutofit fontScale="85000" lnSpcReduction="20000"/>
          </a:bodyPr>
          <a:lstStyle/>
          <a:p>
            <a:pPr algn="just"/>
            <a:r>
              <a:rPr lang="en-US" dirty="0" err="1"/>
              <a:t>Vasantasena</a:t>
            </a:r>
            <a:r>
              <a:rPr lang="en-US" dirty="0"/>
              <a:t>, a beautiful courtesan, is expert in fine arts and well known for her skill in singing and dancing. </a:t>
            </a:r>
            <a:endParaRPr lang="en-US" dirty="0" smtClean="0"/>
          </a:p>
          <a:p>
            <a:pPr algn="just"/>
            <a:r>
              <a:rPr lang="en-US" dirty="0" err="1" smtClean="0"/>
              <a:t>Vasantasena</a:t>
            </a:r>
            <a:r>
              <a:rPr lang="en-US" dirty="0" smtClean="0"/>
              <a:t> </a:t>
            </a:r>
            <a:r>
              <a:rPr lang="en-US" dirty="0"/>
              <a:t>represents art and beauty, holds a respectable place as an artist like Sartre’s ‘Respectable Prostitute’. </a:t>
            </a:r>
            <a:endParaRPr lang="en-US" dirty="0" smtClean="0"/>
          </a:p>
          <a:p>
            <a:pPr algn="just"/>
            <a:r>
              <a:rPr lang="en-US" dirty="0" smtClean="0"/>
              <a:t>But </a:t>
            </a:r>
            <a:r>
              <a:rPr lang="en-US" dirty="0"/>
              <a:t>the common woman is not allowed to rise above her situation. Instead she is reduced to a mere whore or a commodity by the powerful class misusing power and as a result now towards the house of her lover </a:t>
            </a:r>
            <a:r>
              <a:rPr lang="en-US" dirty="0" err="1"/>
              <a:t>Charudatta</a:t>
            </a:r>
            <a:r>
              <a:rPr lang="en-US" dirty="0"/>
              <a:t> she is running on street to save her life and dignity from </a:t>
            </a:r>
            <a:r>
              <a:rPr lang="en-US" dirty="0" err="1"/>
              <a:t>Sakara</a:t>
            </a:r>
            <a:r>
              <a:rPr lang="en-US" dirty="0"/>
              <a:t> and his followers Vita and </a:t>
            </a:r>
            <a:r>
              <a:rPr lang="en-US" dirty="0" err="1"/>
              <a:t>Cheta</a:t>
            </a:r>
            <a:r>
              <a:rPr lang="en-US" dirty="0"/>
              <a:t> and finally she enters into the house of </a:t>
            </a:r>
            <a:r>
              <a:rPr lang="en-US" dirty="0" err="1"/>
              <a:t>Chaarudatta</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80" dirty="0"/>
              <a:t>Act I : ‘Depositing of the Ornament’ continues</a:t>
            </a:r>
            <a:r>
              <a:rPr lang="en-US" sz="2580" dirty="0" smtClean="0"/>
              <a:t>…</a:t>
            </a:r>
            <a:br>
              <a:rPr lang="en-US" sz="2580" dirty="0" smtClean="0"/>
            </a:br>
            <a:r>
              <a:rPr lang="en-US" sz="2580" dirty="0" err="1" smtClean="0"/>
              <a:t>Sakara</a:t>
            </a:r>
            <a:r>
              <a:rPr lang="en-US" sz="2580" dirty="0" smtClean="0"/>
              <a:t> the villain is introduced</a:t>
            </a:r>
            <a:endParaRPr lang="en-US" sz="2580" dirty="0"/>
          </a:p>
        </p:txBody>
      </p:sp>
      <p:sp>
        <p:nvSpPr>
          <p:cNvPr id="3" name="Content Placeholder 2"/>
          <p:cNvSpPr>
            <a:spLocks noGrp="1"/>
          </p:cNvSpPr>
          <p:nvPr>
            <p:ph idx="1"/>
          </p:nvPr>
        </p:nvSpPr>
        <p:spPr>
          <a:xfrm>
            <a:off x="457200" y="1600200"/>
            <a:ext cx="8229600" cy="4952999"/>
          </a:xfrm>
        </p:spPr>
        <p:txBody>
          <a:bodyPr>
            <a:normAutofit fontScale="77500" lnSpcReduction="20000"/>
          </a:bodyPr>
          <a:lstStyle/>
          <a:p>
            <a:pPr algn="just"/>
            <a:r>
              <a:rPr lang="en-US" dirty="0" err="1"/>
              <a:t>Sakara</a:t>
            </a:r>
            <a:r>
              <a:rPr lang="en-US" dirty="0"/>
              <a:t>, the brother-in-law of the King </a:t>
            </a:r>
            <a:r>
              <a:rPr lang="en-US" dirty="0" err="1"/>
              <a:t>Palaka</a:t>
            </a:r>
            <a:r>
              <a:rPr lang="en-US" dirty="0"/>
              <a:t>, is the villain, the </a:t>
            </a:r>
            <a:r>
              <a:rPr lang="en-US" dirty="0" err="1"/>
              <a:t>Samsthanaka</a:t>
            </a:r>
            <a:r>
              <a:rPr lang="en-US" dirty="0"/>
              <a:t> in the tradition of Sanskrit drama. </a:t>
            </a:r>
            <a:endParaRPr lang="en-US" dirty="0" smtClean="0"/>
          </a:p>
          <a:p>
            <a:pPr algn="just"/>
            <a:r>
              <a:rPr lang="en-US" dirty="0" smtClean="0"/>
              <a:t>He </a:t>
            </a:r>
            <a:r>
              <a:rPr lang="en-US" dirty="0"/>
              <a:t>represents a mixture of pride, folly and vanity and corrupt legal system. </a:t>
            </a:r>
            <a:endParaRPr lang="en-US" dirty="0" smtClean="0"/>
          </a:p>
          <a:p>
            <a:pPr algn="just"/>
            <a:r>
              <a:rPr lang="en-US" dirty="0" smtClean="0"/>
              <a:t>He </a:t>
            </a:r>
            <a:r>
              <a:rPr lang="en-US" dirty="0"/>
              <a:t>is called </a:t>
            </a:r>
            <a:r>
              <a:rPr lang="en-US" dirty="0" err="1"/>
              <a:t>Sakara</a:t>
            </a:r>
            <a:r>
              <a:rPr lang="en-US" dirty="0"/>
              <a:t> because he speaks the </a:t>
            </a:r>
            <a:r>
              <a:rPr lang="en-US" dirty="0" err="1"/>
              <a:t>Sakari</a:t>
            </a:r>
            <a:r>
              <a:rPr lang="en-US" dirty="0"/>
              <a:t> dialect giving stress on ‘</a:t>
            </a:r>
            <a:r>
              <a:rPr lang="en-US" dirty="0" err="1"/>
              <a:t>shh</a:t>
            </a:r>
            <a:r>
              <a:rPr lang="en-US" dirty="0"/>
              <a:t>’ sound more. </a:t>
            </a:r>
            <a:endParaRPr lang="en-US" dirty="0" smtClean="0"/>
          </a:p>
          <a:p>
            <a:pPr algn="just"/>
            <a:r>
              <a:rPr lang="en-US" dirty="0" smtClean="0"/>
              <a:t>The </a:t>
            </a:r>
            <a:r>
              <a:rPr lang="en-US" dirty="0"/>
              <a:t>speeches of </a:t>
            </a:r>
            <a:r>
              <a:rPr lang="en-US" dirty="0" err="1"/>
              <a:t>Sakara</a:t>
            </a:r>
            <a:r>
              <a:rPr lang="en-US" dirty="0"/>
              <a:t> are full of repetitions, absurd comparisons, irrelevancies, confusion, ignorance and pretension and blunders in mythical references creating an atmosphere of laughter. </a:t>
            </a:r>
            <a:endParaRPr lang="en-US" dirty="0" smtClean="0"/>
          </a:p>
          <a:p>
            <a:pPr algn="just"/>
            <a:r>
              <a:rPr lang="en-US" dirty="0" smtClean="0"/>
              <a:t>He </a:t>
            </a:r>
            <a:r>
              <a:rPr lang="en-US" dirty="0"/>
              <a:t>misuses power and tries to win </a:t>
            </a:r>
            <a:r>
              <a:rPr lang="en-US" dirty="0" err="1"/>
              <a:t>Vasantasena</a:t>
            </a:r>
            <a:r>
              <a:rPr lang="en-US" dirty="0"/>
              <a:t> by force. Being rejected by </a:t>
            </a:r>
            <a:r>
              <a:rPr lang="en-US" dirty="0" err="1"/>
              <a:t>Vasantasena</a:t>
            </a:r>
            <a:r>
              <a:rPr lang="en-US" dirty="0"/>
              <a:t> he diminishes her self respect, subdues her ‘self’ and wants to possess her at any cost.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b="1" dirty="0"/>
              <a:t>Act I : ‘Depositing of the Ornament’ continues</a:t>
            </a:r>
            <a:r>
              <a:rPr lang="en-US" sz="2800" b="1" dirty="0" smtClean="0"/>
              <a:t>…</a:t>
            </a:r>
            <a:br>
              <a:rPr lang="en-US" sz="2800" b="1" dirty="0" smtClean="0"/>
            </a:br>
            <a:r>
              <a:rPr lang="en-US" sz="2800" b="1" dirty="0" smtClean="0"/>
              <a:t>the characters of Vita and </a:t>
            </a:r>
            <a:r>
              <a:rPr lang="en-US" sz="2800" b="1" dirty="0" err="1" smtClean="0"/>
              <a:t>Cheta</a:t>
            </a:r>
            <a:r>
              <a:rPr lang="en-US" sz="2800" b="1" dirty="0" smtClean="0"/>
              <a:t>…</a:t>
            </a:r>
            <a:endParaRPr lang="en-US" sz="2800" b="1" dirty="0"/>
          </a:p>
        </p:txBody>
      </p:sp>
      <p:sp>
        <p:nvSpPr>
          <p:cNvPr id="3" name="Content Placeholder 2"/>
          <p:cNvSpPr>
            <a:spLocks noGrp="1"/>
          </p:cNvSpPr>
          <p:nvPr>
            <p:ph idx="1"/>
          </p:nvPr>
        </p:nvSpPr>
        <p:spPr>
          <a:xfrm>
            <a:off x="457200" y="1295400"/>
            <a:ext cx="8229600" cy="5181600"/>
          </a:xfrm>
        </p:spPr>
        <p:txBody>
          <a:bodyPr>
            <a:noAutofit/>
          </a:bodyPr>
          <a:lstStyle/>
          <a:p>
            <a:pPr algn="just"/>
            <a:r>
              <a:rPr lang="en-US" sz="2400" dirty="0"/>
              <a:t>Vita and </a:t>
            </a:r>
            <a:r>
              <a:rPr lang="en-US" sz="2400" dirty="0" err="1"/>
              <a:t>Cheta</a:t>
            </a:r>
            <a:r>
              <a:rPr lang="en-US" sz="2400" dirty="0"/>
              <a:t>, the stock characters in the tradition of a Sanskrit drama, are the companions of </a:t>
            </a:r>
            <a:r>
              <a:rPr lang="en-US" sz="2400" dirty="0" err="1"/>
              <a:t>Sakara</a:t>
            </a:r>
            <a:r>
              <a:rPr lang="en-US" sz="2400" dirty="0"/>
              <a:t> who assist their master in his activities. </a:t>
            </a:r>
            <a:endParaRPr lang="en-US" sz="2400" dirty="0" smtClean="0"/>
          </a:p>
          <a:p>
            <a:pPr algn="just"/>
            <a:r>
              <a:rPr lang="en-US" sz="2400" dirty="0" smtClean="0"/>
              <a:t>Vita</a:t>
            </a:r>
            <a:r>
              <a:rPr lang="en-US" sz="2400" dirty="0"/>
              <a:t>, one of the intelligent characters in Indian theatre, knows the truth and reality well, but pretends to follow his master only to please him. </a:t>
            </a:r>
            <a:endParaRPr lang="en-US" sz="2400" dirty="0" smtClean="0"/>
          </a:p>
          <a:p>
            <a:pPr algn="just"/>
            <a:r>
              <a:rPr lang="en-US" sz="2400" dirty="0" smtClean="0"/>
              <a:t>Only </a:t>
            </a:r>
            <a:r>
              <a:rPr lang="en-US" sz="2400" dirty="0"/>
              <a:t>to please </a:t>
            </a:r>
            <a:r>
              <a:rPr lang="en-US" sz="2400" dirty="0" err="1"/>
              <a:t>Sakara</a:t>
            </a:r>
            <a:r>
              <a:rPr lang="en-US" sz="2400" dirty="0"/>
              <a:t> he calls </a:t>
            </a:r>
            <a:r>
              <a:rPr lang="en-US" sz="2400" dirty="0" err="1"/>
              <a:t>Vasantasena</a:t>
            </a:r>
            <a:r>
              <a:rPr lang="en-US" sz="2400" dirty="0"/>
              <a:t> an article for sale and a harlot and advises her to wait upon all equally. </a:t>
            </a:r>
            <a:endParaRPr lang="en-US" sz="24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1031</Words>
  <Application>Microsoft Office PowerPoint</Application>
  <PresentationFormat>On-screen Show (4:3)</PresentationFormat>
  <Paragraphs>51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Act I, Mrichchhakatika</vt:lpstr>
      <vt:lpstr>Mrichchhakatika  -- Separate titles for every Act</vt:lpstr>
      <vt:lpstr>Act I </vt:lpstr>
      <vt:lpstr>Act I : ‘Depositing of the Ornament’ Vidhusaka is introduced</vt:lpstr>
      <vt:lpstr>Act I : ‘Depositing of the Ornament’ continues… Charudatta the hero is introduced</vt:lpstr>
      <vt:lpstr>Act I : ‘Depositing of the Ornament’ continues… The theme of poverty is developed</vt:lpstr>
      <vt:lpstr>Act I : ‘Depositing of the Ornament’ continues… Vasantasena the heroine is introduced</vt:lpstr>
      <vt:lpstr>Act I : ‘Depositing of the Ornament’ continues… Sakara the villain is introduced</vt:lpstr>
      <vt:lpstr>Act I : ‘Depositing of the Ornament’ continues… the characters of Vita and Cheta…</vt:lpstr>
      <vt:lpstr>Act I : ‘Depositing of the Ornament’ continues… the characters of Vita and Cheta…</vt:lpstr>
      <vt:lpstr>Act I : ‘Depositing of the Ornament’ continues…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Wise Summary of Mrichchhakatika of Sudraka</dc:title>
  <dc:creator>Admin</dc:creator>
  <cp:lastModifiedBy>Windows User</cp:lastModifiedBy>
  <cp:revision>67</cp:revision>
  <dcterms:created xsi:type="dcterms:W3CDTF">2019-08-20T04:29:16Z</dcterms:created>
  <dcterms:modified xsi:type="dcterms:W3CDTF">2021-11-20T16:52:59Z</dcterms:modified>
</cp:coreProperties>
</file>